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5143500" cx="9144000"/>
  <p:notesSz cx="6858000" cy="9144000"/>
  <p:embeddedFontLst>
    <p:embeddedFont>
      <p:font typeface="PT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4">
          <p15:clr>
            <a:srgbClr val="9AA0A6"/>
          </p15:clr>
        </p15:guide>
        <p15:guide id="4" orient="horz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FCF585-CE9E-4501-9530-7E88BBD4565D}">
  <a:tblStyle styleId="{44FCF585-CE9E-4501-9530-7E88BBD4565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2F8C2E10-6D4C-4DB2-8309-25182D8C386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84" orient="horz"/>
        <p:guide pos="28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TSans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PTSans-italic.fntdata"/><Relationship Id="rId63" Type="http://schemas.openxmlformats.org/officeDocument/2006/relationships/font" Target="fonts/PTSans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schemas.openxmlformats.org/officeDocument/2006/relationships/font" Target="fonts/PTSa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ca3831b00_4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ca3831b00_4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9ca3831b00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9ca3831b00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9ca3831b00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9ca3831b00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9ca3831b00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9ca3831b00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ca3831b00_4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9ca3831b00_4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ca3831b00_4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9ca3831b00_4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9ca3831b00_4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9ca3831b00_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9ca3831b00_4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9ca3831b00_4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9ca3831b00_4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9ca3831b00_4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9ca3831b00_3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9ca3831b00_3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9ca3831b00_4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9ca3831b00_4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a3b71c88d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a3b71c88d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9ca3831b00_4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9ca3831b00_4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9a39b60f3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9a39b60f3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9a39b60f3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9a39b60f3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9ca3831b00_4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9ca3831b00_4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9a39b60f3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9a39b60f3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9ca3831b00_4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9ca3831b00_4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9ca3831b00_4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9ca3831b00_4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9ca3831b00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9ca3831b00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9a39b60f3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9a39b60f3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a3f5bb845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a3f5bb845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9ca3831b00_4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9ca3831b00_4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9ca3831b00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9ca3831b0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9a39b60f3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9a39b60f3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9ca3831b00_4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9ca3831b00_4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9ca3831b00_4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9ca3831b00_4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9ca3831b00_4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9ca3831b00_4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9a39b60f3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9a39b60f3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9ca3831b00_4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9ca3831b00_4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9dfcab4b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9dfcab4b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9ca3831b00_4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9ca3831b00_4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9ca3831b00_1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9ca3831b00_1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a3b71c88d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a3b71c88d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9ca3831b00_4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9ca3831b00_4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9ca3831b00_4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9ca3831b00_4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9ca3831b00_4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19ca3831b00_4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9a39b60f3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9a39b60f3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9a39b60f3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9a39b60f3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9a39b60f3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9a39b60f3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9a39b60f3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9a39b60f3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9a39b60f3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19a39b60f3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9a39b60f3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9a39b60f3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19d1613c54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19d1613c54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a3b71c88d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a3b71c88d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9ca3831b00_4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9ca3831b00_4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9a39b60f3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9a39b60f3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9ca3831b00_1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19ca3831b00_1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9ca3831b0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19ca3831b0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19ca3831b00_4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19ca3831b00_4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9dfcab4bc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9dfcab4bc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a3b71c88d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a3b71c88d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a3b71c88d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a3b71c88d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9ca3831b00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9ca3831b00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a3b71c88d9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a3b71c88d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5296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5296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Relationship Id="rId4" Type="http://schemas.openxmlformats.org/officeDocument/2006/relationships/hyperlink" Target="http://drive.google.com/file/d/17A3J3dKrViRhisbs4vIWJ0V_h9CDfDhO/view" TargetMode="External"/><Relationship Id="rId5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11" Type="http://schemas.openxmlformats.org/officeDocument/2006/relationships/image" Target="../media/image9.png"/><Relationship Id="rId10" Type="http://schemas.openxmlformats.org/officeDocument/2006/relationships/image" Target="../media/image51.png"/><Relationship Id="rId12" Type="http://schemas.openxmlformats.org/officeDocument/2006/relationships/image" Target="../media/image56.png"/><Relationship Id="rId9" Type="http://schemas.openxmlformats.org/officeDocument/2006/relationships/image" Target="../media/image52.png"/><Relationship Id="rId5" Type="http://schemas.openxmlformats.org/officeDocument/2006/relationships/image" Target="../media/image45.png"/><Relationship Id="rId6" Type="http://schemas.openxmlformats.org/officeDocument/2006/relationships/image" Target="../media/image3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7.jpg"/><Relationship Id="rId6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Relationship Id="rId4" Type="http://schemas.openxmlformats.org/officeDocument/2006/relationships/image" Target="../media/image6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hyperlink" Target="http://drive.google.com/file/d/1FtxOBbt53YIzEbVzWr8lU9Gfao2t9xAR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gif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190750" y="958275"/>
            <a:ext cx="4762500" cy="9174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Apical Robotics</a:t>
            </a:r>
            <a:endParaRPr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233800" y="1958675"/>
            <a:ext cx="4676400" cy="5247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132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Vine Robots for Industrial Inspection</a:t>
            </a:r>
            <a:endParaRPr b="1" sz="132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132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Fall 2022 Final Presentation</a:t>
            </a:r>
            <a:endParaRPr b="1" sz="132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37" y="384275"/>
            <a:ext cx="1087725" cy="108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13" y="2027888"/>
            <a:ext cx="1087728" cy="108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175" y="3671512"/>
            <a:ext cx="1218213" cy="1020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0" y="52879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Given vine robot’s advantages, Bechtel Corp. funded research for a proof of concept for the following task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5986025" y="1193213"/>
            <a:ext cx="1947900" cy="2382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Bechtel Corp. Research Funding</a:t>
            </a:r>
            <a:endParaRPr sz="2400"/>
          </a:p>
        </p:txBody>
      </p:sp>
      <p:sp>
        <p:nvSpPr>
          <p:cNvPr id="200" name="Google Shape;200;p22"/>
          <p:cNvSpPr/>
          <p:nvPr/>
        </p:nvSpPr>
        <p:spPr>
          <a:xfrm>
            <a:off x="1762200" y="4098831"/>
            <a:ext cx="4925400" cy="54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 rot="-5400000">
            <a:off x="5662325" y="2626725"/>
            <a:ext cx="2595300" cy="54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 rot="-5400000">
            <a:off x="6239075" y="3650325"/>
            <a:ext cx="1006800" cy="979800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385800" y="3293475"/>
            <a:ext cx="137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Access Point</a:t>
            </a:r>
            <a:endParaRPr sz="1600"/>
          </a:p>
        </p:txBody>
      </p:sp>
      <p:sp>
        <p:nvSpPr>
          <p:cNvPr id="204" name="Google Shape;204;p22"/>
          <p:cNvSpPr txBox="1"/>
          <p:nvPr/>
        </p:nvSpPr>
        <p:spPr>
          <a:xfrm>
            <a:off x="3319188" y="3724575"/>
            <a:ext cx="137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120’</a:t>
            </a:r>
            <a:endParaRPr sz="1600"/>
          </a:p>
        </p:txBody>
      </p:sp>
      <p:sp>
        <p:nvSpPr>
          <p:cNvPr id="205" name="Google Shape;205;p22"/>
          <p:cNvSpPr txBox="1"/>
          <p:nvPr/>
        </p:nvSpPr>
        <p:spPr>
          <a:xfrm>
            <a:off x="5914295" y="2683575"/>
            <a:ext cx="77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40’</a:t>
            </a:r>
            <a:endParaRPr sz="1600"/>
          </a:p>
        </p:txBody>
      </p:sp>
      <p:sp>
        <p:nvSpPr>
          <p:cNvPr id="206" name="Google Shape;206;p22"/>
          <p:cNvSpPr txBox="1"/>
          <p:nvPr/>
        </p:nvSpPr>
        <p:spPr>
          <a:xfrm>
            <a:off x="3899926" y="2787725"/>
            <a:ext cx="146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90 degree long-radius elbow</a:t>
            </a:r>
            <a:endParaRPr sz="1600"/>
          </a:p>
        </p:txBody>
      </p:sp>
      <p:sp>
        <p:nvSpPr>
          <p:cNvPr id="207" name="Google Shape;207;p22"/>
          <p:cNvSpPr/>
          <p:nvPr/>
        </p:nvSpPr>
        <p:spPr>
          <a:xfrm>
            <a:off x="4984749" y="3470977"/>
            <a:ext cx="1728433" cy="646535"/>
          </a:xfrm>
          <a:custGeom>
            <a:rect b="b" l="l" r="r" t="t"/>
            <a:pathLst>
              <a:path extrusionOk="0" h="37056" w="77910">
                <a:moveTo>
                  <a:pt x="77910" y="37056"/>
                </a:moveTo>
                <a:cubicBezTo>
                  <a:pt x="68813" y="30991"/>
                  <a:pt x="34678" y="4554"/>
                  <a:pt x="23326" y="666"/>
                </a:cubicBezTo>
                <a:cubicBezTo>
                  <a:pt x="11974" y="-3222"/>
                  <a:pt x="13685" y="12485"/>
                  <a:pt x="9797" y="13729"/>
                </a:cubicBezTo>
                <a:cubicBezTo>
                  <a:pt x="5909" y="14973"/>
                  <a:pt x="1633" y="9064"/>
                  <a:pt x="0" y="8131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cxnSp>
        <p:nvCxnSpPr>
          <p:cNvPr id="208" name="Google Shape;208;p22"/>
          <p:cNvCxnSpPr>
            <a:stCxn id="201" idx="2"/>
          </p:cNvCxnSpPr>
          <p:nvPr/>
        </p:nvCxnSpPr>
        <p:spPr>
          <a:xfrm flipH="1" rot="10800000">
            <a:off x="7232375" y="2472825"/>
            <a:ext cx="546000" cy="426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09" name="Google Shape;209;p22"/>
          <p:cNvSpPr txBox="1"/>
          <p:nvPr/>
        </p:nvSpPr>
        <p:spPr>
          <a:xfrm>
            <a:off x="7778388" y="1975725"/>
            <a:ext cx="97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Long vertical section</a:t>
            </a:r>
            <a:endParaRPr sz="1600"/>
          </a:p>
        </p:txBody>
      </p:sp>
      <p:sp>
        <p:nvSpPr>
          <p:cNvPr id="210" name="Google Shape;210;p22"/>
          <p:cNvSpPr/>
          <p:nvPr/>
        </p:nvSpPr>
        <p:spPr>
          <a:xfrm>
            <a:off x="5986025" y="1363200"/>
            <a:ext cx="1947900" cy="23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1413025" y="4155675"/>
            <a:ext cx="34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3’</a:t>
            </a:r>
            <a:endParaRPr sz="1600"/>
          </a:p>
        </p:txBody>
      </p:sp>
      <p:cxnSp>
        <p:nvCxnSpPr>
          <p:cNvPr id="212" name="Google Shape;212;p22"/>
          <p:cNvCxnSpPr>
            <a:stCxn id="211" idx="3"/>
            <a:endCxn id="203" idx="2"/>
          </p:cNvCxnSpPr>
          <p:nvPr/>
        </p:nvCxnSpPr>
        <p:spPr>
          <a:xfrm rot="10800000">
            <a:off x="1074025" y="3724725"/>
            <a:ext cx="688200" cy="646500"/>
          </a:xfrm>
          <a:prstGeom prst="curvedConnector4">
            <a:avLst>
              <a:gd fmla="val 10012" name="adj1"/>
              <a:gd fmla="val 49157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13" name="Google Shape;213;p22"/>
          <p:cNvCxnSpPr>
            <a:stCxn id="210" idx="1"/>
          </p:cNvCxnSpPr>
          <p:nvPr/>
        </p:nvCxnSpPr>
        <p:spPr>
          <a:xfrm flipH="1">
            <a:off x="5037725" y="1482300"/>
            <a:ext cx="948300" cy="5814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14" name="Google Shape;214;p22"/>
          <p:cNvSpPr txBox="1"/>
          <p:nvPr/>
        </p:nvSpPr>
        <p:spPr>
          <a:xfrm>
            <a:off x="3929527" y="1722938"/>
            <a:ext cx="113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Increased diameter</a:t>
            </a:r>
            <a:endParaRPr sz="1600"/>
          </a:p>
        </p:txBody>
      </p:sp>
      <p:sp>
        <p:nvSpPr>
          <p:cNvPr id="215" name="Google Shape;215;p22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7881595" y="1193225"/>
            <a:ext cx="77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3</a:t>
            </a:r>
            <a:r>
              <a:rPr lang="en" sz="1600"/>
              <a:t>’</a:t>
            </a:r>
            <a:endParaRPr sz="1600"/>
          </a:p>
        </p:txBody>
      </p:sp>
      <p:sp>
        <p:nvSpPr>
          <p:cNvPr id="217" name="Google Shape;217;p22"/>
          <p:cNvSpPr/>
          <p:nvPr/>
        </p:nvSpPr>
        <p:spPr>
          <a:xfrm rot="8885748">
            <a:off x="6014853" y="3453194"/>
            <a:ext cx="846357" cy="846357"/>
          </a:xfrm>
          <a:prstGeom prst="blockArc">
            <a:avLst>
              <a:gd fmla="val 12579842" name="adj1"/>
              <a:gd fmla="val 18554300" name="adj2"/>
              <a:gd fmla="val 19923" name="adj3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22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219" name="Google Shape;219;p22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220" name="Google Shape;220;p22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221" name="Google Shape;221;p22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222" name="Google Shape;222;p22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223" name="Google Shape;223;p22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224" name="Google Shape;224;p22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>
            <p:ph idx="1" type="body"/>
          </p:nvPr>
        </p:nvSpPr>
        <p:spPr>
          <a:xfrm>
            <a:off x="0" y="523104"/>
            <a:ext cx="9144000" cy="30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Grow and retract a vine robot through the pipe with a camera transmitting a live video feed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0" name="Google Shape;230;p2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Solution</a:t>
            </a:r>
            <a:endParaRPr sz="2400"/>
          </a:p>
        </p:txBody>
      </p:sp>
      <p:sp>
        <p:nvSpPr>
          <p:cNvPr id="231" name="Google Shape;231;p23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6748913" y="1936125"/>
            <a:ext cx="150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mount at the tip</a:t>
            </a:r>
            <a:endParaRPr/>
          </a:p>
        </p:txBody>
      </p:sp>
      <p:grpSp>
        <p:nvGrpSpPr>
          <p:cNvPr id="233" name="Google Shape;233;p23"/>
          <p:cNvGrpSpPr/>
          <p:nvPr/>
        </p:nvGrpSpPr>
        <p:grpSpPr>
          <a:xfrm>
            <a:off x="2503651" y="2670150"/>
            <a:ext cx="4963381" cy="1281600"/>
            <a:chOff x="454226" y="1615400"/>
            <a:chExt cx="5830355" cy="1281600"/>
          </a:xfrm>
        </p:grpSpPr>
        <p:sp>
          <p:nvSpPr>
            <p:cNvPr id="234" name="Google Shape;234;p23"/>
            <p:cNvSpPr/>
            <p:nvPr/>
          </p:nvSpPr>
          <p:spPr>
            <a:xfrm rot="5400000">
              <a:off x="2573616" y="-489356"/>
              <a:ext cx="1281600" cy="5491112"/>
            </a:xfrm>
            <a:prstGeom prst="can">
              <a:avLst>
                <a:gd fmla="val 25000" name="adj"/>
              </a:avLst>
            </a:pr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 rot="5400000">
              <a:off x="2582149" y="-189042"/>
              <a:ext cx="1264800" cy="489053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 rot="5400000">
              <a:off x="2577306" y="-456118"/>
              <a:ext cx="1209900" cy="5427194"/>
            </a:xfrm>
            <a:prstGeom prst="can">
              <a:avLst>
                <a:gd fmla="val 25000" name="adj"/>
              </a:avLst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 rot="5400000">
              <a:off x="2660825" y="-234325"/>
              <a:ext cx="1194000" cy="49836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 rot="5400000">
              <a:off x="5787481" y="1897057"/>
              <a:ext cx="280200" cy="714000"/>
            </a:xfrm>
            <a:prstGeom prst="upArrow">
              <a:avLst>
                <a:gd fmla="val 29793" name="adj1"/>
                <a:gd fmla="val 53703" name="adj2"/>
              </a:avLst>
            </a:prstGeom>
            <a:solidFill>
              <a:srgbClr val="CC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 rot="5400000">
              <a:off x="2596727" y="-226581"/>
              <a:ext cx="545700" cy="438458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 rot="5400000">
              <a:off x="2594477" y="358991"/>
              <a:ext cx="550200" cy="438458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454226" y="1615400"/>
              <a:ext cx="1070475" cy="1277325"/>
            </a:xfrm>
            <a:prstGeom prst="flowChartOnlineStorage">
              <a:avLst/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5061875" y="1690775"/>
              <a:ext cx="98700" cy="11334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43" name="Google Shape;243;p23"/>
          <p:cNvCxnSpPr>
            <a:stCxn id="242" idx="0"/>
            <a:endCxn id="232" idx="1"/>
          </p:cNvCxnSpPr>
          <p:nvPr/>
        </p:nvCxnSpPr>
        <p:spPr>
          <a:xfrm rot="-5400000">
            <a:off x="6357754" y="2354325"/>
            <a:ext cx="501600" cy="2808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44" name="Google Shape;244;p23"/>
          <p:cNvSpPr/>
          <p:nvPr/>
        </p:nvSpPr>
        <p:spPr>
          <a:xfrm>
            <a:off x="2228738" y="2580050"/>
            <a:ext cx="1509000" cy="14631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"/>
          <p:cNvSpPr/>
          <p:nvPr/>
        </p:nvSpPr>
        <p:spPr>
          <a:xfrm rot="5400000">
            <a:off x="6499970" y="3190821"/>
            <a:ext cx="217200" cy="206700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3"/>
          <p:cNvSpPr/>
          <p:nvPr/>
        </p:nvSpPr>
        <p:spPr>
          <a:xfrm>
            <a:off x="2320533" y="2754014"/>
            <a:ext cx="1024500" cy="550500"/>
          </a:xfrm>
          <a:prstGeom prst="rect">
            <a:avLst/>
          </a:prstGeom>
          <a:solidFill>
            <a:srgbClr val="D9D9D9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"/>
          <p:cNvSpPr/>
          <p:nvPr/>
        </p:nvSpPr>
        <p:spPr>
          <a:xfrm>
            <a:off x="2320539" y="3346288"/>
            <a:ext cx="875400" cy="550500"/>
          </a:xfrm>
          <a:prstGeom prst="rect">
            <a:avLst/>
          </a:prstGeom>
          <a:solidFill>
            <a:srgbClr val="D9D9D9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>
            <a:off x="3031313" y="2579925"/>
            <a:ext cx="676500" cy="1463100"/>
          </a:xfrm>
          <a:prstGeom prst="parallelogram">
            <a:avLst>
              <a:gd fmla="val 53035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 flipH="1">
            <a:off x="2969864" y="2406118"/>
            <a:ext cx="454200" cy="179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3"/>
          <p:cNvCxnSpPr/>
          <p:nvPr/>
        </p:nvCxnSpPr>
        <p:spPr>
          <a:xfrm flipH="1">
            <a:off x="3337989" y="2397630"/>
            <a:ext cx="454200" cy="179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23"/>
          <p:cNvSpPr/>
          <p:nvPr/>
        </p:nvSpPr>
        <p:spPr>
          <a:xfrm flipH="1">
            <a:off x="885938" y="2389138"/>
            <a:ext cx="1434600" cy="1641600"/>
          </a:xfrm>
          <a:prstGeom prst="snip1Rect">
            <a:avLst>
              <a:gd fmla="val 50000" name="adj"/>
            </a:avLst>
          </a:pr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3"/>
          <p:cNvSpPr/>
          <p:nvPr/>
        </p:nvSpPr>
        <p:spPr>
          <a:xfrm flipH="1">
            <a:off x="885938" y="2389138"/>
            <a:ext cx="1434600" cy="1641600"/>
          </a:xfrm>
          <a:prstGeom prst="corner">
            <a:avLst>
              <a:gd fmla="val 5915" name="adj1"/>
              <a:gd fmla="val 6032" name="adj2"/>
            </a:avLst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885941" y="3555450"/>
            <a:ext cx="1368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station</a:t>
            </a:r>
            <a:endParaRPr/>
          </a:p>
        </p:txBody>
      </p:sp>
      <p:grpSp>
        <p:nvGrpSpPr>
          <p:cNvPr id="254" name="Google Shape;254;p23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255" name="Google Shape;255;p23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256" name="Google Shape;256;p23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260" name="Google Shape;260;p23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261" name="Google Shape;261;p23"/>
          <p:cNvSpPr txBox="1"/>
          <p:nvPr/>
        </p:nvSpPr>
        <p:spPr>
          <a:xfrm>
            <a:off x="4073388" y="3955650"/>
            <a:ext cx="1509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Pipe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 txBox="1"/>
          <p:nvPr>
            <p:ph type="title"/>
          </p:nvPr>
        </p:nvSpPr>
        <p:spPr>
          <a:xfrm>
            <a:off x="9000" y="2643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Concept Selection - Vine Robot Diameter</a:t>
            </a:r>
            <a:endParaRPr sz="2400"/>
          </a:p>
        </p:txBody>
      </p:sp>
      <p:sp>
        <p:nvSpPr>
          <p:cNvPr id="267" name="Google Shape;267;p24"/>
          <p:cNvSpPr txBox="1"/>
          <p:nvPr/>
        </p:nvSpPr>
        <p:spPr>
          <a:xfrm>
            <a:off x="208200" y="684950"/>
            <a:ext cx="4192200" cy="402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68" name="Google Shape;268;p24"/>
          <p:cNvSpPr txBox="1"/>
          <p:nvPr/>
        </p:nvSpPr>
        <p:spPr>
          <a:xfrm>
            <a:off x="4710000" y="684950"/>
            <a:ext cx="4192200" cy="402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269" name="Google Shape;269;p24"/>
          <p:cNvGrpSpPr/>
          <p:nvPr/>
        </p:nvGrpSpPr>
        <p:grpSpPr>
          <a:xfrm>
            <a:off x="7494633" y="802371"/>
            <a:ext cx="1281730" cy="3774979"/>
            <a:chOff x="3402150" y="342850"/>
            <a:chExt cx="2043900" cy="4175400"/>
          </a:xfrm>
        </p:grpSpPr>
        <p:sp>
          <p:nvSpPr>
            <p:cNvPr id="270" name="Google Shape;270;p24"/>
            <p:cNvSpPr/>
            <p:nvPr/>
          </p:nvSpPr>
          <p:spPr>
            <a:xfrm>
              <a:off x="3402150" y="342850"/>
              <a:ext cx="2043900" cy="4175400"/>
            </a:xfrm>
            <a:prstGeom prst="can">
              <a:avLst>
                <a:gd fmla="val 25000" name="adj"/>
              </a:avLst>
            </a:pr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415584" y="571082"/>
              <a:ext cx="2016900" cy="3718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" name="Google Shape;272;p24"/>
          <p:cNvGrpSpPr/>
          <p:nvPr/>
        </p:nvGrpSpPr>
        <p:grpSpPr>
          <a:xfrm>
            <a:off x="3000155" y="797180"/>
            <a:ext cx="1281741" cy="3775026"/>
            <a:chOff x="2968780" y="807574"/>
            <a:chExt cx="1281741" cy="3979576"/>
          </a:xfrm>
        </p:grpSpPr>
        <p:sp>
          <p:nvSpPr>
            <p:cNvPr id="273" name="Google Shape;273;p24"/>
            <p:cNvSpPr/>
            <p:nvPr/>
          </p:nvSpPr>
          <p:spPr>
            <a:xfrm>
              <a:off x="2968780" y="807574"/>
              <a:ext cx="1281741" cy="3969077"/>
            </a:xfrm>
            <a:prstGeom prst="can">
              <a:avLst>
                <a:gd fmla="val 25000" name="adj"/>
              </a:avLst>
            </a:prstGeom>
            <a:solidFill>
              <a:schemeClr val="dk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2977205" y="1024528"/>
              <a:ext cx="1264809" cy="353475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3005909" y="853919"/>
              <a:ext cx="1209989" cy="3922788"/>
            </a:xfrm>
            <a:prstGeom prst="can">
              <a:avLst>
                <a:gd fmla="val 25000" name="adj"/>
              </a:avLst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3013856" y="1027100"/>
              <a:ext cx="1194005" cy="3534681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3470800" y="940725"/>
              <a:ext cx="280200" cy="516000"/>
            </a:xfrm>
            <a:prstGeom prst="upArrow">
              <a:avLst>
                <a:gd fmla="val 29793" name="adj1"/>
                <a:gd fmla="val 53703" name="adj2"/>
              </a:avLst>
            </a:prstGeom>
            <a:solidFill>
              <a:srgbClr val="CC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3046244" y="1456725"/>
              <a:ext cx="545700" cy="31692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3629566" y="1456725"/>
              <a:ext cx="550200" cy="31692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-5400000">
              <a:off x="3042669" y="3583713"/>
              <a:ext cx="1129550" cy="1277325"/>
            </a:xfrm>
            <a:prstGeom prst="flowChartOnlineStorage">
              <a:avLst/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24"/>
          <p:cNvGrpSpPr/>
          <p:nvPr/>
        </p:nvGrpSpPr>
        <p:grpSpPr>
          <a:xfrm>
            <a:off x="7494650" y="848720"/>
            <a:ext cx="1277325" cy="3723590"/>
            <a:chOff x="7494650" y="848707"/>
            <a:chExt cx="1277325" cy="3933231"/>
          </a:xfrm>
        </p:grpSpPr>
        <p:grpSp>
          <p:nvGrpSpPr>
            <p:cNvPr id="282" name="Google Shape;282;p24"/>
            <p:cNvGrpSpPr/>
            <p:nvPr/>
          </p:nvGrpSpPr>
          <p:grpSpPr>
            <a:xfrm>
              <a:off x="7531778" y="848707"/>
              <a:ext cx="1209989" cy="3922788"/>
              <a:chOff x="3402150" y="342850"/>
              <a:chExt cx="2043900" cy="4175400"/>
            </a:xfrm>
          </p:grpSpPr>
          <p:sp>
            <p:nvSpPr>
              <p:cNvPr id="283" name="Google Shape;283;p24"/>
              <p:cNvSpPr/>
              <p:nvPr/>
            </p:nvSpPr>
            <p:spPr>
              <a:xfrm>
                <a:off x="3402150" y="342850"/>
                <a:ext cx="2043900" cy="4175400"/>
              </a:xfrm>
              <a:prstGeom prst="can">
                <a:avLst>
                  <a:gd fmla="val 25000" name="adj"/>
                </a:avLst>
              </a:prstGeom>
              <a:solidFill>
                <a:schemeClr val="lt2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24"/>
              <p:cNvSpPr/>
              <p:nvPr/>
            </p:nvSpPr>
            <p:spPr>
              <a:xfrm>
                <a:off x="3415574" y="527183"/>
                <a:ext cx="2016900" cy="3762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5" name="Google Shape;285;p24"/>
            <p:cNvGrpSpPr/>
            <p:nvPr/>
          </p:nvGrpSpPr>
          <p:grpSpPr>
            <a:xfrm rot="-485562">
              <a:off x="7731350" y="1506000"/>
              <a:ext cx="504146" cy="2884143"/>
              <a:chOff x="3056588" y="1448652"/>
              <a:chExt cx="1163463" cy="3177273"/>
            </a:xfrm>
          </p:grpSpPr>
          <p:sp>
            <p:nvSpPr>
              <p:cNvPr id="286" name="Google Shape;286;p24"/>
              <p:cNvSpPr/>
              <p:nvPr/>
            </p:nvSpPr>
            <p:spPr>
              <a:xfrm>
                <a:off x="3056588" y="1456725"/>
                <a:ext cx="545700" cy="3169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D9D9D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24"/>
              <p:cNvSpPr/>
              <p:nvPr/>
            </p:nvSpPr>
            <p:spPr>
              <a:xfrm>
                <a:off x="3669850" y="1448652"/>
                <a:ext cx="550200" cy="3169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D9D9D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8" name="Google Shape;288;p24"/>
            <p:cNvSpPr/>
            <p:nvPr/>
          </p:nvSpPr>
          <p:spPr>
            <a:xfrm rot="-5400000">
              <a:off x="7568538" y="3578500"/>
              <a:ext cx="1129550" cy="1277325"/>
            </a:xfrm>
            <a:prstGeom prst="flowChartOnlineStorage">
              <a:avLst/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 rot="-606446">
              <a:off x="7566552" y="976753"/>
              <a:ext cx="280351" cy="515865"/>
            </a:xfrm>
            <a:prstGeom prst="upArrow">
              <a:avLst>
                <a:gd fmla="val 29793" name="adj1"/>
                <a:gd fmla="val 53703" name="adj2"/>
              </a:avLst>
            </a:prstGeom>
            <a:solidFill>
              <a:srgbClr val="CC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24"/>
          <p:cNvSpPr txBox="1"/>
          <p:nvPr/>
        </p:nvSpPr>
        <p:spPr>
          <a:xfrm>
            <a:off x="208200" y="702900"/>
            <a:ext cx="2841300" cy="3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Same Dimensions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+"/>
            </a:pPr>
            <a:r>
              <a:rPr lang="en" sz="2000"/>
              <a:t>Potentially less likely to fail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+"/>
            </a:pPr>
            <a:r>
              <a:rPr lang="en" sz="2000"/>
              <a:t>Simpler modeling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−"/>
            </a:pPr>
            <a:r>
              <a:rPr lang="en" sz="2000"/>
              <a:t>Lower burst pressure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91" name="Google Shape;291;p24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24"/>
          <p:cNvSpPr txBox="1"/>
          <p:nvPr/>
        </p:nvSpPr>
        <p:spPr>
          <a:xfrm>
            <a:off x="4710000" y="702900"/>
            <a:ext cx="2841300" cy="4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Smaller</a:t>
            </a:r>
            <a:r>
              <a:rPr b="1" lang="en" sz="2000"/>
              <a:t> Dimensions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+"/>
            </a:pPr>
            <a:r>
              <a:rPr lang="en" sz="2000"/>
              <a:t>Simpler to build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+"/>
            </a:pPr>
            <a:r>
              <a:rPr lang="en" sz="2000"/>
              <a:t>Smaller and lighter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−"/>
            </a:pPr>
            <a:r>
              <a:rPr lang="en" sz="2000"/>
              <a:t>More failure modes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−"/>
            </a:pPr>
            <a:r>
              <a:rPr lang="en" sz="2000"/>
              <a:t>More complex modeling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293" name="Google Shape;293;p24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294" name="Google Shape;294;p24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299" name="Google Shape;299;p24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305" name="Google Shape;30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Introduction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Modeling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Testing Results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Conclusion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06" name="Google Shape;306;p25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25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08" name="Google Shape;308;p25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09" name="Google Shape;309;p25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313" name="Google Shape;313;p25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Derive hoop stress and tensile stresses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Find safety factors using yield stress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Use results to inform diameter/concept selection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9" name="Google Shape;319;p26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Modeling Goals</a:t>
            </a:r>
            <a:endParaRPr sz="2400"/>
          </a:p>
        </p:txBody>
      </p:sp>
      <p:sp>
        <p:nvSpPr>
          <p:cNvPr id="320" name="Google Shape;320;p26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1" name="Google Shape;321;p26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22" name="Google Shape;322;p26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23" name="Google Shape;323;p26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327" name="Google Shape;327;p26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/>
          <p:nvPr>
            <p:ph idx="1" type="body"/>
          </p:nvPr>
        </p:nvSpPr>
        <p:spPr>
          <a:xfrm>
            <a:off x="200500" y="2898925"/>
            <a:ext cx="4600500" cy="161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In growth, tip applies force to inner material: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33" name="Google Shape;333;p27"/>
          <p:cNvSpPr txBox="1"/>
          <p:nvPr>
            <p:ph idx="1" type="body"/>
          </p:nvPr>
        </p:nvSpPr>
        <p:spPr>
          <a:xfrm>
            <a:off x="200500" y="1070425"/>
            <a:ext cx="4165200" cy="1783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Tension</a:t>
            </a:r>
            <a:r>
              <a:rPr lang="en" sz="2000">
                <a:solidFill>
                  <a:schemeClr val="dk1"/>
                </a:solidFill>
              </a:rPr>
              <a:t> to retract is: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34" name="Google Shape;3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275" y="1877425"/>
            <a:ext cx="2533650" cy="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7"/>
          <p:cNvSpPr txBox="1"/>
          <p:nvPr/>
        </p:nvSpPr>
        <p:spPr>
          <a:xfrm>
            <a:off x="7238925" y="1952625"/>
            <a:ext cx="134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1BFF1"/>
              </a:solidFill>
            </a:endParaRPr>
          </a:p>
        </p:txBody>
      </p:sp>
      <p:pic>
        <p:nvPicPr>
          <p:cNvPr id="336" name="Google Shape;3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750" y="0"/>
            <a:ext cx="3958251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Basic Models</a:t>
            </a:r>
            <a:endParaRPr sz="2400"/>
          </a:p>
        </p:txBody>
      </p:sp>
      <p:sp>
        <p:nvSpPr>
          <p:cNvPr id="338" name="Google Shape;338;p27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9" name="Google Shape;3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00" y="3734600"/>
            <a:ext cx="3556500" cy="83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7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41" name="Google Shape;341;p27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42" name="Google Shape;342;p27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346" name="Google Shape;346;p27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347" name="Google Shape;347;p27"/>
          <p:cNvSpPr txBox="1"/>
          <p:nvPr/>
        </p:nvSpPr>
        <p:spPr>
          <a:xfrm>
            <a:off x="3646838" y="2029575"/>
            <a:ext cx="12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(Coad et. al.)</a:t>
            </a:r>
            <a:endParaRPr/>
          </a:p>
        </p:txBody>
      </p:sp>
      <p:sp>
        <p:nvSpPr>
          <p:cNvPr id="348" name="Google Shape;348;p27"/>
          <p:cNvSpPr txBox="1"/>
          <p:nvPr/>
        </p:nvSpPr>
        <p:spPr>
          <a:xfrm>
            <a:off x="4230700" y="4372100"/>
            <a:ext cx="190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(Blumenschein et. al.)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"/>
          <p:cNvSpPr txBox="1"/>
          <p:nvPr>
            <p:ph idx="1" type="body"/>
          </p:nvPr>
        </p:nvSpPr>
        <p:spPr>
          <a:xfrm>
            <a:off x="311700" y="1152475"/>
            <a:ext cx="3979200" cy="141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Linear friction from dragging: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4" name="Google Shape;354;p28"/>
          <p:cNvSpPr txBox="1"/>
          <p:nvPr>
            <p:ph idx="1" type="body"/>
          </p:nvPr>
        </p:nvSpPr>
        <p:spPr>
          <a:xfrm>
            <a:off x="311700" y="2705050"/>
            <a:ext cx="4060200" cy="1911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Capstan</a:t>
            </a:r>
            <a:r>
              <a:rPr lang="en" sz="2000">
                <a:solidFill>
                  <a:schemeClr val="dk1"/>
                </a:solidFill>
              </a:rPr>
              <a:t> friction from turns: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5" name="Google Shape;355;p28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Incorporating Friction</a:t>
            </a:r>
            <a:endParaRPr sz="2400"/>
          </a:p>
        </p:txBody>
      </p:sp>
      <p:sp>
        <p:nvSpPr>
          <p:cNvPr id="356" name="Google Shape;356;p28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Google Shape;3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675" y="1730325"/>
            <a:ext cx="2342953" cy="61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0757" y="1730325"/>
            <a:ext cx="2821644" cy="31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68375"/>
            <a:ext cx="4060201" cy="1800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28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61" name="Google Shape;361;p28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62" name="Google Shape;362;p28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366" name="Google Shape;366;p28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pic>
        <p:nvPicPr>
          <p:cNvPr id="367" name="Google Shape;3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375" y="3457287"/>
            <a:ext cx="2821649" cy="68803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 txBox="1"/>
          <p:nvPr/>
        </p:nvSpPr>
        <p:spPr>
          <a:xfrm>
            <a:off x="3618038" y="3601200"/>
            <a:ext cx="190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(Blumenschein et. al.)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/>
          <p:nvPr>
            <p:ph idx="1" type="body"/>
          </p:nvPr>
        </p:nvSpPr>
        <p:spPr>
          <a:xfrm>
            <a:off x="311700" y="1152475"/>
            <a:ext cx="5488500" cy="1668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Axial buckling: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4" name="Google Shape;374;p29"/>
          <p:cNvSpPr txBox="1"/>
          <p:nvPr>
            <p:ph idx="1" type="body"/>
          </p:nvPr>
        </p:nvSpPr>
        <p:spPr>
          <a:xfrm>
            <a:off x="416452" y="2973125"/>
            <a:ext cx="4653600" cy="153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Crushing: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5" name="Google Shape;375;p2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Buckling Modes</a:t>
            </a:r>
            <a:endParaRPr sz="2400"/>
          </a:p>
        </p:txBody>
      </p:sp>
      <p:sp>
        <p:nvSpPr>
          <p:cNvPr id="376" name="Google Shape;376;p29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7" name="Google Shape;3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400" y="755100"/>
            <a:ext cx="4116924" cy="35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50" y="1882650"/>
            <a:ext cx="4481849" cy="6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25" y="3640900"/>
            <a:ext cx="1937823" cy="57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29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81" name="Google Shape;381;p29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82" name="Google Shape;382;p29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386" name="Google Shape;386;p29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387" name="Google Shape;387;p29"/>
          <p:cNvSpPr txBox="1"/>
          <p:nvPr/>
        </p:nvSpPr>
        <p:spPr>
          <a:xfrm>
            <a:off x="2630838" y="3727150"/>
            <a:ext cx="12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(Coad et. al.)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"/>
          <p:cNvSpPr txBox="1"/>
          <p:nvPr>
            <p:ph idx="1" type="body"/>
          </p:nvPr>
        </p:nvSpPr>
        <p:spPr>
          <a:xfrm>
            <a:off x="311700" y="1152475"/>
            <a:ext cx="3377400" cy="1925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Transverse buckling: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93" name="Google Shape;393;p30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Buckling Modes - cont.</a:t>
            </a:r>
            <a:endParaRPr sz="2400"/>
          </a:p>
        </p:txBody>
      </p:sp>
      <p:sp>
        <p:nvSpPr>
          <p:cNvPr id="394" name="Google Shape;394;p30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100" y="762600"/>
            <a:ext cx="5422849" cy="318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725" y="1781700"/>
            <a:ext cx="2042387" cy="57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30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398" name="Google Shape;398;p30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399" name="Google Shape;399;p30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01" name="Google Shape;401;p30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02" name="Google Shape;402;p30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03" name="Google Shape;403;p30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404" name="Google Shape;404;p30"/>
          <p:cNvSpPr txBox="1"/>
          <p:nvPr/>
        </p:nvSpPr>
        <p:spPr>
          <a:xfrm>
            <a:off x="917063" y="2544138"/>
            <a:ext cx="190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(W. B. Fichter)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Once minimum pressures to grow or retract without buckling are known, determine: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Tensile stress in tail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Determined by force needed to pull material to tip or pull material to base station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Hoop stress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Determined by pressure inside v</a:t>
            </a:r>
            <a:r>
              <a:rPr lang="en" sz="2000">
                <a:solidFill>
                  <a:schemeClr val="dk1"/>
                </a:solidFill>
              </a:rPr>
              <a:t>ine robot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0" name="Google Shape;410;p31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Failure Modes</a:t>
            </a:r>
            <a:endParaRPr sz="2400"/>
          </a:p>
        </p:txBody>
      </p:sp>
      <p:sp>
        <p:nvSpPr>
          <p:cNvPr id="411" name="Google Shape;411;p31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425" y="3687475"/>
            <a:ext cx="1847900" cy="734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1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414" name="Google Shape;414;p31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solidFill>
                <a:srgbClr val="FFF2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19" name="Google Shape;419;p31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Introduction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Modeling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Testing </a:t>
            </a:r>
            <a:r>
              <a:rPr lang="en" sz="2000">
                <a:solidFill>
                  <a:schemeClr val="dk1"/>
                </a:solidFill>
              </a:rPr>
              <a:t>Results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Conclusion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425" name="Google Shape;42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Introduction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Modeling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Testing Results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Conclusion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26" name="Google Shape;426;p32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7" name="Google Shape;427;p32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428" name="Google Shape;428;p32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429" name="Google Shape;429;p32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33" name="Google Shape;433;p32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3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</a:t>
            </a:r>
            <a:r>
              <a:rPr lang="en" sz="2400"/>
              <a:t>rototype Rationale and Planning</a:t>
            </a:r>
            <a:endParaRPr sz="2400"/>
          </a:p>
        </p:txBody>
      </p:sp>
      <p:sp>
        <p:nvSpPr>
          <p:cNvPr id="439" name="Google Shape;439;p33"/>
          <p:cNvSpPr txBox="1"/>
          <p:nvPr/>
        </p:nvSpPr>
        <p:spPr>
          <a:xfrm>
            <a:off x="246820" y="80620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Prototype Objective: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Inform and validate </a:t>
            </a:r>
            <a:r>
              <a:rPr lang="en" sz="2000"/>
              <a:t>growth and retraction models as a test platform</a:t>
            </a:r>
            <a:endParaRPr sz="2000"/>
          </a:p>
        </p:txBody>
      </p:sp>
      <p:sp>
        <p:nvSpPr>
          <p:cNvPr id="440" name="Google Shape;440;p33"/>
          <p:cNvSpPr txBox="1"/>
          <p:nvPr/>
        </p:nvSpPr>
        <p:spPr>
          <a:xfrm>
            <a:off x="246720" y="1855325"/>
            <a:ext cx="7683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Serve as a proof-of-concept or testing platform</a:t>
            </a:r>
            <a:r>
              <a:rPr b="1" lang="en" sz="2000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for: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Base station architecture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Robot body material selection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Fabrication</a:t>
            </a:r>
            <a:endParaRPr sz="2000"/>
          </a:p>
        </p:txBody>
      </p:sp>
      <p:sp>
        <p:nvSpPr>
          <p:cNvPr id="441" name="Google Shape;441;p33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2" name="Google Shape;442;p33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443" name="Google Shape;443;p33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444" name="Google Shape;444;p33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45" name="Google Shape;445;p33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47" name="Google Shape;447;p33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48" name="Google Shape;448;p33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34"/>
          <p:cNvPicPr preferRelativeResize="0"/>
          <p:nvPr/>
        </p:nvPicPr>
        <p:blipFill rotWithShape="1">
          <a:blip r:embed="rId3">
            <a:alphaModFix/>
          </a:blip>
          <a:srcRect b="0" l="29617" r="23184" t="0"/>
          <a:stretch/>
        </p:blipFill>
        <p:spPr>
          <a:xfrm>
            <a:off x="859975" y="645171"/>
            <a:ext cx="2162627" cy="223726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4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Design and Fabrication</a:t>
            </a:r>
            <a:endParaRPr sz="2400"/>
          </a:p>
        </p:txBody>
      </p:sp>
      <p:sp>
        <p:nvSpPr>
          <p:cNvPr id="455" name="Google Shape;455;p34"/>
          <p:cNvSpPr txBox="1"/>
          <p:nvPr/>
        </p:nvSpPr>
        <p:spPr>
          <a:xfrm>
            <a:off x="381000" y="3037038"/>
            <a:ext cx="3972900" cy="17238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Design goals: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Enable easy access to the interior of the robot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Reliably seal the robot body to the </a:t>
            </a:r>
            <a:r>
              <a:rPr lang="en" sz="2000"/>
              <a:t>base station</a:t>
            </a:r>
            <a:endParaRPr sz="2000"/>
          </a:p>
        </p:txBody>
      </p:sp>
      <p:pic>
        <p:nvPicPr>
          <p:cNvPr id="456" name="Google Shape;456;p34"/>
          <p:cNvPicPr preferRelativeResize="0"/>
          <p:nvPr/>
        </p:nvPicPr>
        <p:blipFill rotWithShape="1">
          <a:blip r:embed="rId4">
            <a:alphaModFix/>
          </a:blip>
          <a:srcRect b="7921" l="7493" r="0" t="25340"/>
          <a:stretch/>
        </p:blipFill>
        <p:spPr>
          <a:xfrm>
            <a:off x="5958231" y="645171"/>
            <a:ext cx="2325796" cy="22372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34"/>
          <p:cNvCxnSpPr>
            <a:endCxn id="458" idx="1"/>
          </p:cNvCxnSpPr>
          <p:nvPr/>
        </p:nvCxnSpPr>
        <p:spPr>
          <a:xfrm flipH="1" rot="10800000">
            <a:off x="2275349" y="983725"/>
            <a:ext cx="1386600" cy="677700"/>
          </a:xfrm>
          <a:prstGeom prst="bentConnector3">
            <a:avLst>
              <a:gd fmla="val 70355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59" name="Google Shape;459;p34"/>
          <p:cNvCxnSpPr>
            <a:endCxn id="458" idx="3"/>
          </p:cNvCxnSpPr>
          <p:nvPr/>
        </p:nvCxnSpPr>
        <p:spPr>
          <a:xfrm rot="10800000">
            <a:off x="5482049" y="983725"/>
            <a:ext cx="1323000" cy="370800"/>
          </a:xfrm>
          <a:prstGeom prst="bentConnector3">
            <a:avLst>
              <a:gd fmla="val 7542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60" name="Google Shape;460;p34"/>
          <p:cNvCxnSpPr>
            <a:endCxn id="461" idx="1"/>
          </p:cNvCxnSpPr>
          <p:nvPr/>
        </p:nvCxnSpPr>
        <p:spPr>
          <a:xfrm>
            <a:off x="1915499" y="2412863"/>
            <a:ext cx="1920900" cy="199800"/>
          </a:xfrm>
          <a:prstGeom prst="bentConnector3">
            <a:avLst>
              <a:gd fmla="val 68851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62" name="Google Shape;462;p34"/>
          <p:cNvCxnSpPr>
            <a:endCxn id="461" idx="3"/>
          </p:cNvCxnSpPr>
          <p:nvPr/>
        </p:nvCxnSpPr>
        <p:spPr>
          <a:xfrm flipH="1">
            <a:off x="5307599" y="2328263"/>
            <a:ext cx="1719600" cy="284400"/>
          </a:xfrm>
          <a:prstGeom prst="bentConnector3">
            <a:avLst>
              <a:gd fmla="val 70411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63" name="Google Shape;463;p34"/>
          <p:cNvCxnSpPr>
            <a:endCxn id="464" idx="3"/>
          </p:cNvCxnSpPr>
          <p:nvPr/>
        </p:nvCxnSpPr>
        <p:spPr>
          <a:xfrm rot="10800000">
            <a:off x="5682300" y="1784850"/>
            <a:ext cx="1038000" cy="204900"/>
          </a:xfrm>
          <a:prstGeom prst="bentConnector3">
            <a:avLst>
              <a:gd fmla="val 87433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65" name="Google Shape;465;p34"/>
          <p:cNvCxnSpPr>
            <a:endCxn id="464" idx="1"/>
          </p:cNvCxnSpPr>
          <p:nvPr/>
        </p:nvCxnSpPr>
        <p:spPr>
          <a:xfrm flipH="1" rot="10800000">
            <a:off x="2085000" y="1784850"/>
            <a:ext cx="1376700" cy="374100"/>
          </a:xfrm>
          <a:prstGeom prst="bentConnector3">
            <a:avLst>
              <a:gd fmla="val 83888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58" name="Google Shape;458;p34"/>
          <p:cNvSpPr txBox="1"/>
          <p:nvPr/>
        </p:nvSpPr>
        <p:spPr>
          <a:xfrm>
            <a:off x="3661949" y="645175"/>
            <a:ext cx="182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Spool for body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(Al shaft)</a:t>
            </a:r>
            <a:endParaRPr sz="1600"/>
          </a:p>
        </p:txBody>
      </p:sp>
      <p:sp>
        <p:nvSpPr>
          <p:cNvPr id="464" name="Google Shape;464;p34"/>
          <p:cNvSpPr txBox="1"/>
          <p:nvPr/>
        </p:nvSpPr>
        <p:spPr>
          <a:xfrm>
            <a:off x="3461700" y="1446300"/>
            <a:ext cx="2220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Frame and supports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(laser cut, 8020 bars)</a:t>
            </a:r>
            <a:endParaRPr sz="1600"/>
          </a:p>
        </p:txBody>
      </p:sp>
      <p:sp>
        <p:nvSpPr>
          <p:cNvPr id="461" name="Google Shape;461;p34"/>
          <p:cNvSpPr txBox="1"/>
          <p:nvPr/>
        </p:nvSpPr>
        <p:spPr>
          <a:xfrm>
            <a:off x="3836399" y="2274113"/>
            <a:ext cx="1471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Sealing ring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(laser cut)</a:t>
            </a:r>
            <a:endParaRPr sz="1600"/>
          </a:p>
        </p:txBody>
      </p:sp>
      <p:sp>
        <p:nvSpPr>
          <p:cNvPr id="466" name="Google Shape;466;p34"/>
          <p:cNvSpPr txBox="1"/>
          <p:nvPr/>
        </p:nvSpPr>
        <p:spPr>
          <a:xfrm>
            <a:off x="4790100" y="3037025"/>
            <a:ext cx="3972900" cy="1416000"/>
          </a:xfrm>
          <a:prstGeom prst="rect">
            <a:avLst/>
          </a:prstGeom>
          <a:noFill/>
          <a:ln cap="flat" cmpd="sng" w="762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Design l</a:t>
            </a:r>
            <a:r>
              <a:rPr b="1" lang="en" sz="2000"/>
              <a:t>e</a:t>
            </a:r>
            <a:r>
              <a:rPr b="1" lang="en" sz="2000"/>
              <a:t>ssons: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Increase stiffness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Make more modular by using robust fasteners</a:t>
            </a:r>
            <a:endParaRPr sz="2000"/>
          </a:p>
        </p:txBody>
      </p:sp>
      <p:sp>
        <p:nvSpPr>
          <p:cNvPr id="467" name="Google Shape;467;p34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8" name="Google Shape;468;p34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469" name="Google Shape;469;p34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470" name="Google Shape;470;p34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72" name="Google Shape;472;p34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73" name="Google Shape;473;p34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74" name="Google Shape;474;p34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5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Material Selection</a:t>
            </a:r>
            <a:endParaRPr sz="2400"/>
          </a:p>
        </p:txBody>
      </p:sp>
      <p:sp>
        <p:nvSpPr>
          <p:cNvPr id="480" name="Google Shape;480;p35"/>
          <p:cNvSpPr txBox="1"/>
          <p:nvPr/>
        </p:nvSpPr>
        <p:spPr>
          <a:xfrm>
            <a:off x="212081" y="532550"/>
            <a:ext cx="4735200" cy="425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Options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Thermoplastic p</a:t>
            </a:r>
            <a:r>
              <a:rPr lang="en" sz="2000"/>
              <a:t>olyurethane</a:t>
            </a:r>
            <a:r>
              <a:rPr lang="en" sz="2000"/>
              <a:t> (TPU)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Silicone-coated nylon</a:t>
            </a:r>
            <a:r>
              <a:rPr lang="en" sz="2000"/>
              <a:t> (</a:t>
            </a:r>
            <a:r>
              <a:rPr lang="en" sz="2000">
                <a:solidFill>
                  <a:schemeClr val="dk1"/>
                </a:solidFill>
              </a:rPr>
              <a:t>Sil-Nylon</a:t>
            </a:r>
            <a:r>
              <a:rPr lang="en" sz="2000"/>
              <a:t>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Low density p</a:t>
            </a:r>
            <a:r>
              <a:rPr lang="en" sz="2000"/>
              <a:t>olyethylene</a:t>
            </a:r>
            <a:r>
              <a:rPr lang="en" sz="2000"/>
              <a:t> (LDPE)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 chose TPU because: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Higher resilience than LDPE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Can be heat sealed (Sil-Nylon requires silicone epoxy to bond)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Reasonably low friction material</a:t>
            </a:r>
            <a:endParaRPr sz="2000"/>
          </a:p>
        </p:txBody>
      </p:sp>
      <p:sp>
        <p:nvSpPr>
          <p:cNvPr id="481" name="Google Shape;481;p35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2" name="Google Shape;482;p35"/>
          <p:cNvPicPr preferRelativeResize="0"/>
          <p:nvPr/>
        </p:nvPicPr>
        <p:blipFill rotWithShape="1">
          <a:blip r:embed="rId3">
            <a:alphaModFix/>
          </a:blip>
          <a:srcRect b="18696" l="0" r="0" t="7812"/>
          <a:stretch/>
        </p:blipFill>
        <p:spPr>
          <a:xfrm rot="5400000">
            <a:off x="5514032" y="1630987"/>
            <a:ext cx="2946399" cy="205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35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484" name="Google Shape;484;p35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489" name="Google Shape;489;p35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6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1 Vine Robot Fabrication Procedure</a:t>
            </a:r>
            <a:endParaRPr sz="2400"/>
          </a:p>
        </p:txBody>
      </p:sp>
      <p:sp>
        <p:nvSpPr>
          <p:cNvPr id="495" name="Google Shape;495;p36"/>
          <p:cNvSpPr txBox="1"/>
          <p:nvPr/>
        </p:nvSpPr>
        <p:spPr>
          <a:xfrm>
            <a:off x="208200" y="532550"/>
            <a:ext cx="4192200" cy="42522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Vine Robot Body Fabrication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" sz="2000"/>
              <a:t>Fold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" sz="2000"/>
              <a:t>Heat seal edge and end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" sz="2000"/>
              <a:t>Final result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496" name="Google Shape;496;p36"/>
          <p:cNvGrpSpPr/>
          <p:nvPr/>
        </p:nvGrpSpPr>
        <p:grpSpPr>
          <a:xfrm>
            <a:off x="638634" y="1011752"/>
            <a:ext cx="3385149" cy="805241"/>
            <a:chOff x="386503" y="1791993"/>
            <a:chExt cx="3740497" cy="894911"/>
          </a:xfrm>
        </p:grpSpPr>
        <p:grpSp>
          <p:nvGrpSpPr>
            <p:cNvPr id="497" name="Google Shape;497;p36"/>
            <p:cNvGrpSpPr/>
            <p:nvPr/>
          </p:nvGrpSpPr>
          <p:grpSpPr>
            <a:xfrm>
              <a:off x="558550" y="1791993"/>
              <a:ext cx="3568450" cy="774900"/>
              <a:chOff x="558550" y="1791993"/>
              <a:chExt cx="3568450" cy="774900"/>
            </a:xfrm>
          </p:grpSpPr>
          <p:sp>
            <p:nvSpPr>
              <p:cNvPr id="498" name="Google Shape;498;p36"/>
              <p:cNvSpPr/>
              <p:nvPr/>
            </p:nvSpPr>
            <p:spPr>
              <a:xfrm>
                <a:off x="558550" y="1792200"/>
                <a:ext cx="3273600" cy="714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3529700" y="1791993"/>
                <a:ext cx="597300" cy="774900"/>
              </a:xfrm>
              <a:prstGeom prst="can">
                <a:avLst>
                  <a:gd fmla="val 2663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3712950" y="1852900"/>
                <a:ext cx="241800" cy="39000"/>
              </a:xfrm>
              <a:prstGeom prst="ellipse">
                <a:avLst/>
              </a:prstGeom>
              <a:solidFill>
                <a:srgbClr val="BF9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501" name="Google Shape;501;p36"/>
            <p:cNvCxnSpPr/>
            <p:nvPr/>
          </p:nvCxnSpPr>
          <p:spPr>
            <a:xfrm>
              <a:off x="567200" y="1919725"/>
              <a:ext cx="2850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502" name="Google Shape;502;p36"/>
            <p:cNvCxnSpPr/>
            <p:nvPr/>
          </p:nvCxnSpPr>
          <p:spPr>
            <a:xfrm>
              <a:off x="3422525" y="1919725"/>
              <a:ext cx="0" cy="591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pic>
          <p:nvPicPr>
            <p:cNvPr id="503" name="Google Shape;50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3273678" y="2448754"/>
              <a:ext cx="297675" cy="17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6503" y="1830416"/>
              <a:ext cx="297675" cy="178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5" name="Google Shape;505;p36"/>
          <p:cNvGrpSpPr/>
          <p:nvPr/>
        </p:nvGrpSpPr>
        <p:grpSpPr>
          <a:xfrm>
            <a:off x="1408498" y="1920075"/>
            <a:ext cx="2835972" cy="441250"/>
            <a:chOff x="664153" y="2312300"/>
            <a:chExt cx="2835972" cy="441250"/>
          </a:xfrm>
        </p:grpSpPr>
        <p:grpSp>
          <p:nvGrpSpPr>
            <p:cNvPr id="506" name="Google Shape;506;p36"/>
            <p:cNvGrpSpPr/>
            <p:nvPr/>
          </p:nvGrpSpPr>
          <p:grpSpPr>
            <a:xfrm>
              <a:off x="837325" y="2312300"/>
              <a:ext cx="2662800" cy="303075"/>
              <a:chOff x="741725" y="2496700"/>
              <a:chExt cx="2662800" cy="303075"/>
            </a:xfrm>
          </p:grpSpPr>
          <p:sp>
            <p:nvSpPr>
              <p:cNvPr id="507" name="Google Shape;507;p36"/>
              <p:cNvSpPr/>
              <p:nvPr/>
            </p:nvSpPr>
            <p:spPr>
              <a:xfrm>
                <a:off x="741725" y="2496700"/>
                <a:ext cx="2595000" cy="303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741725" y="2545075"/>
                <a:ext cx="2662800" cy="254700"/>
              </a:xfrm>
              <a:prstGeom prst="parallelogram">
                <a:avLst>
                  <a:gd fmla="val 25000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9" name="Google Shape;509;p36"/>
            <p:cNvSpPr/>
            <p:nvPr/>
          </p:nvSpPr>
          <p:spPr>
            <a:xfrm flipH="1" rot="10797760">
              <a:off x="664152" y="2390100"/>
              <a:ext cx="460500" cy="3633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0" name="Google Shape;51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248751" y="2756800"/>
            <a:ext cx="913300" cy="181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36"/>
          <p:cNvGrpSpPr/>
          <p:nvPr/>
        </p:nvGrpSpPr>
        <p:grpSpPr>
          <a:xfrm>
            <a:off x="419669" y="2755100"/>
            <a:ext cx="3163981" cy="899979"/>
            <a:chOff x="719518" y="2788591"/>
            <a:chExt cx="3442852" cy="1024100"/>
          </a:xfrm>
        </p:grpSpPr>
        <p:grpSp>
          <p:nvGrpSpPr>
            <p:cNvPr id="512" name="Google Shape;512;p36"/>
            <p:cNvGrpSpPr/>
            <p:nvPr/>
          </p:nvGrpSpPr>
          <p:grpSpPr>
            <a:xfrm>
              <a:off x="935590" y="2893575"/>
              <a:ext cx="1763100" cy="901779"/>
              <a:chOff x="272831" y="3127025"/>
              <a:chExt cx="1763100" cy="901779"/>
            </a:xfrm>
          </p:grpSpPr>
          <p:sp>
            <p:nvSpPr>
              <p:cNvPr id="513" name="Google Shape;513;p36"/>
              <p:cNvSpPr/>
              <p:nvPr/>
            </p:nvSpPr>
            <p:spPr>
              <a:xfrm flipH="1">
                <a:off x="272831" y="3592225"/>
                <a:ext cx="1763100" cy="58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 flipH="1">
                <a:off x="272831" y="3650425"/>
                <a:ext cx="1763100" cy="58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 flipH="1">
                <a:off x="1662725" y="3388600"/>
                <a:ext cx="218100" cy="203700"/>
              </a:xfrm>
              <a:prstGeom prst="rect">
                <a:avLst/>
              </a:prstGeom>
              <a:solidFill>
                <a:srgbClr val="E0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 flipH="1">
                <a:off x="1662725" y="3708625"/>
                <a:ext cx="218100" cy="203700"/>
              </a:xfrm>
              <a:prstGeom prst="rect">
                <a:avLst/>
              </a:prstGeom>
              <a:solidFill>
                <a:srgbClr val="E0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 flipH="1">
                <a:off x="1708775" y="3127025"/>
                <a:ext cx="126000" cy="2277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00FF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 flipH="1">
                <a:off x="1662725" y="3626175"/>
                <a:ext cx="218100" cy="58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19" name="Google Shape;519;p36"/>
              <p:cNvGrpSpPr/>
              <p:nvPr/>
            </p:nvGrpSpPr>
            <p:grpSpPr>
              <a:xfrm>
                <a:off x="1592377" y="3917185"/>
                <a:ext cx="320002" cy="111619"/>
                <a:chOff x="6568700" y="2079700"/>
                <a:chExt cx="712700" cy="174650"/>
              </a:xfrm>
            </p:grpSpPr>
            <p:cxnSp>
              <p:nvCxnSpPr>
                <p:cNvPr id="520" name="Google Shape;520;p36"/>
                <p:cNvCxnSpPr/>
                <p:nvPr/>
              </p:nvCxnSpPr>
              <p:spPr>
                <a:xfrm>
                  <a:off x="6675400" y="2079700"/>
                  <a:ext cx="606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1" name="Google Shape;521;p36"/>
                <p:cNvCxnSpPr/>
                <p:nvPr/>
              </p:nvCxnSpPr>
              <p:spPr>
                <a:xfrm flipH="1">
                  <a:off x="6568700" y="208455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2" name="Google Shape;522;p36"/>
                <p:cNvCxnSpPr/>
                <p:nvPr/>
              </p:nvCxnSpPr>
              <p:spPr>
                <a:xfrm flipH="1">
                  <a:off x="6685100" y="207970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3" name="Google Shape;523;p36"/>
                <p:cNvCxnSpPr/>
                <p:nvPr/>
              </p:nvCxnSpPr>
              <p:spPr>
                <a:xfrm flipH="1">
                  <a:off x="6822900" y="208455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4" name="Google Shape;524;p36"/>
                <p:cNvCxnSpPr/>
                <p:nvPr/>
              </p:nvCxnSpPr>
              <p:spPr>
                <a:xfrm flipH="1">
                  <a:off x="6939300" y="207970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5" name="Google Shape;525;p36"/>
                <p:cNvCxnSpPr/>
                <p:nvPr/>
              </p:nvCxnSpPr>
              <p:spPr>
                <a:xfrm flipH="1">
                  <a:off x="7048600" y="208455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26" name="Google Shape;526;p36"/>
                <p:cNvCxnSpPr/>
                <p:nvPr/>
              </p:nvCxnSpPr>
              <p:spPr>
                <a:xfrm flipH="1">
                  <a:off x="7165000" y="2079700"/>
                  <a:ext cx="116400" cy="169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cxnSp>
          <p:nvCxnSpPr>
            <p:cNvPr id="527" name="Google Shape;527;p36"/>
            <p:cNvCxnSpPr/>
            <p:nvPr/>
          </p:nvCxnSpPr>
          <p:spPr>
            <a:xfrm flipH="1">
              <a:off x="2608503" y="2989262"/>
              <a:ext cx="1297800" cy="255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28" name="Google Shape;528;p36"/>
            <p:cNvCxnSpPr/>
            <p:nvPr/>
          </p:nvCxnSpPr>
          <p:spPr>
            <a:xfrm flipH="1">
              <a:off x="2669870" y="3119326"/>
              <a:ext cx="1492500" cy="47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29" name="Google Shape;529;p36"/>
            <p:cNvSpPr txBox="1"/>
            <p:nvPr/>
          </p:nvSpPr>
          <p:spPr>
            <a:xfrm>
              <a:off x="719518" y="2909459"/>
              <a:ext cx="11808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/>
                <a:t>p</a:t>
              </a:r>
              <a:r>
                <a:rPr i="1" lang="en" sz="1000"/>
                <a:t>ermanent</a:t>
              </a:r>
              <a:r>
                <a:rPr i="1" lang="en" sz="1000"/>
                <a:t> s</a:t>
              </a:r>
              <a:r>
                <a:rPr i="1" lang="en" sz="1000"/>
                <a:t>eal</a:t>
              </a:r>
              <a:endParaRPr i="1" sz="1000"/>
            </a:p>
          </p:txBody>
        </p:sp>
        <p:cxnSp>
          <p:nvCxnSpPr>
            <p:cNvPr id="530" name="Google Shape;530;p36"/>
            <p:cNvCxnSpPr/>
            <p:nvPr/>
          </p:nvCxnSpPr>
          <p:spPr>
            <a:xfrm>
              <a:off x="1793675" y="3155150"/>
              <a:ext cx="528300" cy="240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531" name="Google Shape;531;p36"/>
            <p:cNvSpPr txBox="1"/>
            <p:nvPr/>
          </p:nvSpPr>
          <p:spPr>
            <a:xfrm rot="1364">
              <a:off x="1783586" y="3427341"/>
              <a:ext cx="7563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>
                  <a:solidFill>
                    <a:srgbClr val="CC0000"/>
                  </a:solidFill>
                </a:rPr>
                <a:t>90 °C</a:t>
              </a:r>
              <a:endParaRPr i="1" sz="1000">
                <a:solidFill>
                  <a:srgbClr val="CC0000"/>
                </a:solidFill>
              </a:endParaRPr>
            </a:p>
          </p:txBody>
        </p:sp>
        <p:sp>
          <p:nvSpPr>
            <p:cNvPr id="532" name="Google Shape;532;p36"/>
            <p:cNvSpPr txBox="1"/>
            <p:nvPr/>
          </p:nvSpPr>
          <p:spPr>
            <a:xfrm rot="1364">
              <a:off x="2431802" y="2788741"/>
              <a:ext cx="7563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>
                  <a:solidFill>
                    <a:srgbClr val="6AA84F"/>
                  </a:solidFill>
                </a:rPr>
                <a:t>Pressure</a:t>
              </a:r>
              <a:endParaRPr i="1" sz="1000">
                <a:solidFill>
                  <a:srgbClr val="6AA84F"/>
                </a:solidFill>
              </a:endParaRPr>
            </a:p>
          </p:txBody>
        </p:sp>
      </p:grpSp>
      <p:grpSp>
        <p:nvGrpSpPr>
          <p:cNvPr id="533" name="Google Shape;533;p36"/>
          <p:cNvGrpSpPr/>
          <p:nvPr/>
        </p:nvGrpSpPr>
        <p:grpSpPr>
          <a:xfrm>
            <a:off x="612665" y="4116306"/>
            <a:ext cx="2228650" cy="541225"/>
            <a:chOff x="679900" y="4143200"/>
            <a:chExt cx="2228650" cy="541225"/>
          </a:xfrm>
        </p:grpSpPr>
        <p:sp>
          <p:nvSpPr>
            <p:cNvPr id="534" name="Google Shape;534;p36"/>
            <p:cNvSpPr/>
            <p:nvPr/>
          </p:nvSpPr>
          <p:spPr>
            <a:xfrm>
              <a:off x="683550" y="4146225"/>
              <a:ext cx="2181600" cy="538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835950" y="4146225"/>
              <a:ext cx="72600" cy="538200"/>
            </a:xfrm>
            <a:prstGeom prst="ellipse">
              <a:avLst/>
            </a:prstGeom>
            <a:solidFill>
              <a:srgbClr val="B7B7B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36" name="Google Shape;536;p36"/>
            <p:cNvCxnSpPr/>
            <p:nvPr/>
          </p:nvCxnSpPr>
          <p:spPr>
            <a:xfrm>
              <a:off x="679900" y="4190900"/>
              <a:ext cx="21453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7" name="Google Shape;537;p36"/>
            <p:cNvCxnSpPr/>
            <p:nvPr/>
          </p:nvCxnSpPr>
          <p:spPr>
            <a:xfrm>
              <a:off x="738075" y="4143200"/>
              <a:ext cx="0" cy="5400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38" name="Google Shape;538;p36"/>
          <p:cNvSpPr txBox="1"/>
          <p:nvPr/>
        </p:nvSpPr>
        <p:spPr>
          <a:xfrm>
            <a:off x="4710000" y="532550"/>
            <a:ext cx="4192200" cy="42522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Vine Robot Base Interface (Skirt)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" sz="2000"/>
              <a:t>Cut wedges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" sz="2000"/>
              <a:t>Heat seal robot body to skirt</a:t>
            </a:r>
            <a:endParaRPr sz="2000"/>
          </a:p>
        </p:txBody>
      </p:sp>
      <p:grpSp>
        <p:nvGrpSpPr>
          <p:cNvPr id="539" name="Google Shape;539;p36"/>
          <p:cNvGrpSpPr/>
          <p:nvPr/>
        </p:nvGrpSpPr>
        <p:grpSpPr>
          <a:xfrm>
            <a:off x="5197036" y="976144"/>
            <a:ext cx="1531737" cy="807731"/>
            <a:chOff x="1584944" y="1570447"/>
            <a:chExt cx="1692527" cy="897678"/>
          </a:xfrm>
        </p:grpSpPr>
        <p:grpSp>
          <p:nvGrpSpPr>
            <p:cNvPr id="540" name="Google Shape;540;p36"/>
            <p:cNvGrpSpPr/>
            <p:nvPr/>
          </p:nvGrpSpPr>
          <p:grpSpPr>
            <a:xfrm>
              <a:off x="1584944" y="1573214"/>
              <a:ext cx="1692527" cy="774900"/>
              <a:chOff x="1584944" y="1573214"/>
              <a:chExt cx="1692527" cy="774900"/>
            </a:xfrm>
          </p:grpSpPr>
          <p:sp>
            <p:nvSpPr>
              <p:cNvPr id="541" name="Google Shape;541;p36"/>
              <p:cNvSpPr/>
              <p:nvPr/>
            </p:nvSpPr>
            <p:spPr>
              <a:xfrm>
                <a:off x="1584944" y="1573420"/>
                <a:ext cx="1397700" cy="714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36"/>
              <p:cNvSpPr/>
              <p:nvPr/>
            </p:nvSpPr>
            <p:spPr>
              <a:xfrm>
                <a:off x="2680171" y="1573214"/>
                <a:ext cx="597300" cy="774900"/>
              </a:xfrm>
              <a:prstGeom prst="can">
                <a:avLst>
                  <a:gd fmla="val 2663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36"/>
              <p:cNvSpPr/>
              <p:nvPr/>
            </p:nvSpPr>
            <p:spPr>
              <a:xfrm>
                <a:off x="2863421" y="1634121"/>
                <a:ext cx="241800" cy="39000"/>
              </a:xfrm>
              <a:prstGeom prst="ellipse">
                <a:avLst/>
              </a:prstGeom>
              <a:solidFill>
                <a:srgbClr val="BF9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544" name="Google Shape;544;p36"/>
            <p:cNvCxnSpPr/>
            <p:nvPr/>
          </p:nvCxnSpPr>
          <p:spPr>
            <a:xfrm>
              <a:off x="2572986" y="1570447"/>
              <a:ext cx="0" cy="72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pic>
          <p:nvPicPr>
            <p:cNvPr id="545" name="Google Shape;54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2424150" y="2229975"/>
              <a:ext cx="297675" cy="178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6" name="Google Shape;546;p36"/>
          <p:cNvGrpSpPr/>
          <p:nvPr/>
        </p:nvGrpSpPr>
        <p:grpSpPr>
          <a:xfrm>
            <a:off x="4998159" y="2212466"/>
            <a:ext cx="3611400" cy="1046700"/>
            <a:chOff x="5031800" y="2172125"/>
            <a:chExt cx="3611400" cy="1046700"/>
          </a:xfrm>
        </p:grpSpPr>
        <p:grpSp>
          <p:nvGrpSpPr>
            <p:cNvPr id="547" name="Google Shape;547;p36"/>
            <p:cNvGrpSpPr/>
            <p:nvPr/>
          </p:nvGrpSpPr>
          <p:grpSpPr>
            <a:xfrm>
              <a:off x="5765400" y="2172125"/>
              <a:ext cx="2081400" cy="1046700"/>
              <a:chOff x="5387275" y="2172125"/>
              <a:chExt cx="2081400" cy="1046700"/>
            </a:xfrm>
          </p:grpSpPr>
          <p:grpSp>
            <p:nvGrpSpPr>
              <p:cNvPr id="548" name="Google Shape;548;p36"/>
              <p:cNvGrpSpPr/>
              <p:nvPr/>
            </p:nvGrpSpPr>
            <p:grpSpPr>
              <a:xfrm>
                <a:off x="5387275" y="2172125"/>
                <a:ext cx="954900" cy="1046700"/>
                <a:chOff x="5615875" y="2172125"/>
                <a:chExt cx="954900" cy="1046700"/>
              </a:xfrm>
            </p:grpSpPr>
            <p:sp>
              <p:nvSpPr>
                <p:cNvPr id="549" name="Google Shape;549;p36"/>
                <p:cNvSpPr/>
                <p:nvPr/>
              </p:nvSpPr>
              <p:spPr>
                <a:xfrm>
                  <a:off x="5615875" y="2172125"/>
                  <a:ext cx="954900" cy="10467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50" name="Google Shape;550;p36"/>
                <p:cNvSpPr/>
                <p:nvPr/>
              </p:nvSpPr>
              <p:spPr>
                <a:xfrm>
                  <a:off x="5774125" y="2376275"/>
                  <a:ext cx="638400" cy="638400"/>
                </a:xfrm>
                <a:prstGeom prst="ellipse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551" name="Google Shape;551;p36"/>
                <p:cNvCxnSpPr>
                  <a:stCxn id="550" idx="2"/>
                  <a:endCxn id="550" idx="6"/>
                </p:cNvCxnSpPr>
                <p:nvPr/>
              </p:nvCxnSpPr>
              <p:spPr>
                <a:xfrm>
                  <a:off x="5774125" y="2695475"/>
                  <a:ext cx="638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2" name="Google Shape;552;p36"/>
                <p:cNvCxnSpPr>
                  <a:stCxn id="550" idx="0"/>
                  <a:endCxn id="550" idx="4"/>
                </p:cNvCxnSpPr>
                <p:nvPr/>
              </p:nvCxnSpPr>
              <p:spPr>
                <a:xfrm>
                  <a:off x="6093325" y="2376275"/>
                  <a:ext cx="0" cy="638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3" name="Google Shape;553;p36"/>
                <p:cNvCxnSpPr>
                  <a:stCxn id="550" idx="1"/>
                  <a:endCxn id="550" idx="5"/>
                </p:cNvCxnSpPr>
                <p:nvPr/>
              </p:nvCxnSpPr>
              <p:spPr>
                <a:xfrm>
                  <a:off x="5867617" y="2469767"/>
                  <a:ext cx="451500" cy="45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4" name="Google Shape;554;p36"/>
                <p:cNvCxnSpPr>
                  <a:stCxn id="550" idx="3"/>
                  <a:endCxn id="550" idx="7"/>
                </p:cNvCxnSpPr>
                <p:nvPr/>
              </p:nvCxnSpPr>
              <p:spPr>
                <a:xfrm flipH="1" rot="10800000">
                  <a:off x="5867617" y="2469683"/>
                  <a:ext cx="451500" cy="45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555" name="Google Shape;555;p3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rot="-39">
                  <a:off x="5652205" y="2614595"/>
                  <a:ext cx="267849" cy="1616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56" name="Google Shape;556;p36"/>
              <p:cNvSpPr/>
              <p:nvPr/>
            </p:nvSpPr>
            <p:spPr>
              <a:xfrm>
                <a:off x="7432375" y="2172125"/>
                <a:ext cx="36300" cy="1046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36"/>
              <p:cNvSpPr/>
              <p:nvPr/>
            </p:nvSpPr>
            <p:spPr>
              <a:xfrm rot="-5400000">
                <a:off x="7152175" y="2648805"/>
                <a:ext cx="228300" cy="332100"/>
              </a:xfrm>
              <a:prstGeom prst="triangle">
                <a:avLst>
                  <a:gd fmla="val 71233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36"/>
              <p:cNvSpPr/>
              <p:nvPr/>
            </p:nvSpPr>
            <p:spPr>
              <a:xfrm flipH="1" rot="-5400000">
                <a:off x="7152175" y="2405700"/>
                <a:ext cx="228300" cy="332100"/>
              </a:xfrm>
              <a:prstGeom prst="triangle">
                <a:avLst>
                  <a:gd fmla="val 71233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36"/>
              <p:cNvSpPr/>
              <p:nvPr/>
            </p:nvSpPr>
            <p:spPr>
              <a:xfrm flipH="1" rot="-5400000">
                <a:off x="7226125" y="2256450"/>
                <a:ext cx="75300" cy="327000"/>
              </a:xfrm>
              <a:prstGeom prst="triangle">
                <a:avLst>
                  <a:gd fmla="val 71233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 rot="-5400000">
                <a:off x="7228675" y="2811117"/>
                <a:ext cx="75300" cy="327000"/>
              </a:xfrm>
              <a:prstGeom prst="triangle">
                <a:avLst>
                  <a:gd fmla="val 71233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61" name="Google Shape;561;p36"/>
              <p:cNvCxnSpPr>
                <a:stCxn id="550" idx="0"/>
                <a:endCxn id="559" idx="2"/>
              </p:cNvCxnSpPr>
              <p:nvPr/>
            </p:nvCxnSpPr>
            <p:spPr>
              <a:xfrm>
                <a:off x="5864725" y="2376275"/>
                <a:ext cx="1562700" cy="6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2" name="Google Shape;562;p36"/>
              <p:cNvCxnSpPr/>
              <p:nvPr/>
            </p:nvCxnSpPr>
            <p:spPr>
              <a:xfrm>
                <a:off x="5864725" y="3016570"/>
                <a:ext cx="1562700" cy="6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563" name="Google Shape;563;p36"/>
            <p:cNvSpPr txBox="1"/>
            <p:nvPr/>
          </p:nvSpPr>
          <p:spPr>
            <a:xfrm>
              <a:off x="5031800" y="2496775"/>
              <a:ext cx="108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/>
                <a:t>Top View</a:t>
              </a:r>
              <a:endParaRPr i="1" sz="1000"/>
            </a:p>
          </p:txBody>
        </p:sp>
        <p:sp>
          <p:nvSpPr>
            <p:cNvPr id="564" name="Google Shape;564;p36"/>
            <p:cNvSpPr txBox="1"/>
            <p:nvPr/>
          </p:nvSpPr>
          <p:spPr>
            <a:xfrm>
              <a:off x="7869200" y="2496775"/>
              <a:ext cx="774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/>
                <a:t>Side </a:t>
              </a:r>
              <a:r>
                <a:rPr i="1" lang="en" sz="1000"/>
                <a:t>View</a:t>
              </a:r>
              <a:endParaRPr i="1" sz="1000"/>
            </a:p>
          </p:txBody>
        </p:sp>
      </p:grpSp>
      <p:grpSp>
        <p:nvGrpSpPr>
          <p:cNvPr id="565" name="Google Shape;565;p36"/>
          <p:cNvGrpSpPr/>
          <p:nvPr/>
        </p:nvGrpSpPr>
        <p:grpSpPr>
          <a:xfrm>
            <a:off x="5613907" y="3661949"/>
            <a:ext cx="2211225" cy="1046700"/>
            <a:chOff x="5715300" y="3814349"/>
            <a:chExt cx="2211225" cy="1046700"/>
          </a:xfrm>
        </p:grpSpPr>
        <p:grpSp>
          <p:nvGrpSpPr>
            <p:cNvPr id="566" name="Google Shape;566;p36"/>
            <p:cNvGrpSpPr/>
            <p:nvPr/>
          </p:nvGrpSpPr>
          <p:grpSpPr>
            <a:xfrm>
              <a:off x="5715300" y="3814349"/>
              <a:ext cx="2211225" cy="1046700"/>
              <a:chOff x="5715300" y="3720925"/>
              <a:chExt cx="2211225" cy="1046700"/>
            </a:xfrm>
          </p:grpSpPr>
          <p:sp>
            <p:nvSpPr>
              <p:cNvPr id="567" name="Google Shape;567;p36"/>
              <p:cNvSpPr/>
              <p:nvPr/>
            </p:nvSpPr>
            <p:spPr>
              <a:xfrm>
                <a:off x="5715300" y="3975175"/>
                <a:ext cx="2181600" cy="538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68" name="Google Shape;568;p36"/>
              <p:cNvGrpSpPr/>
              <p:nvPr/>
            </p:nvGrpSpPr>
            <p:grpSpPr>
              <a:xfrm>
                <a:off x="7558125" y="3720925"/>
                <a:ext cx="368400" cy="1046700"/>
                <a:chOff x="7100275" y="2172125"/>
                <a:chExt cx="368400" cy="1046700"/>
              </a:xfrm>
            </p:grpSpPr>
            <p:sp>
              <p:nvSpPr>
                <p:cNvPr id="569" name="Google Shape;569;p36"/>
                <p:cNvSpPr/>
                <p:nvPr/>
              </p:nvSpPr>
              <p:spPr>
                <a:xfrm>
                  <a:off x="7432375" y="2172125"/>
                  <a:ext cx="36300" cy="10467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0" name="Google Shape;570;p36"/>
                <p:cNvSpPr/>
                <p:nvPr/>
              </p:nvSpPr>
              <p:spPr>
                <a:xfrm rot="-5400000">
                  <a:off x="7152175" y="2648805"/>
                  <a:ext cx="228300" cy="332100"/>
                </a:xfrm>
                <a:prstGeom prst="triangle">
                  <a:avLst>
                    <a:gd fmla="val 71233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1" name="Google Shape;571;p36"/>
                <p:cNvSpPr/>
                <p:nvPr/>
              </p:nvSpPr>
              <p:spPr>
                <a:xfrm flipH="1" rot="-5400000">
                  <a:off x="7152175" y="2405700"/>
                  <a:ext cx="228300" cy="332100"/>
                </a:xfrm>
                <a:prstGeom prst="triangle">
                  <a:avLst>
                    <a:gd fmla="val 71233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2" name="Google Shape;572;p36"/>
                <p:cNvSpPr/>
                <p:nvPr/>
              </p:nvSpPr>
              <p:spPr>
                <a:xfrm flipH="1" rot="-5400000">
                  <a:off x="7226125" y="2256450"/>
                  <a:ext cx="75300" cy="327000"/>
                </a:xfrm>
                <a:prstGeom prst="triangle">
                  <a:avLst>
                    <a:gd fmla="val 71233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3" name="Google Shape;573;p36"/>
                <p:cNvSpPr/>
                <p:nvPr/>
              </p:nvSpPr>
              <p:spPr>
                <a:xfrm rot="-5400000">
                  <a:off x="7228675" y="2811117"/>
                  <a:ext cx="75300" cy="327000"/>
                </a:xfrm>
                <a:prstGeom prst="triangle">
                  <a:avLst>
                    <a:gd fmla="val 71233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74" name="Google Shape;574;p36"/>
            <p:cNvGrpSpPr/>
            <p:nvPr/>
          </p:nvGrpSpPr>
          <p:grpSpPr>
            <a:xfrm>
              <a:off x="5715300" y="4067700"/>
              <a:ext cx="2145300" cy="540000"/>
              <a:chOff x="679900" y="4219400"/>
              <a:chExt cx="2145300" cy="540000"/>
            </a:xfrm>
          </p:grpSpPr>
          <p:cxnSp>
            <p:nvCxnSpPr>
              <p:cNvPr id="575" name="Google Shape;575;p36"/>
              <p:cNvCxnSpPr/>
              <p:nvPr/>
            </p:nvCxnSpPr>
            <p:spPr>
              <a:xfrm>
                <a:off x="679900" y="4267100"/>
                <a:ext cx="21453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CCC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6" name="Google Shape;576;p36"/>
              <p:cNvCxnSpPr/>
              <p:nvPr/>
            </p:nvCxnSpPr>
            <p:spPr>
              <a:xfrm>
                <a:off x="738075" y="4219400"/>
                <a:ext cx="0" cy="540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CCC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77" name="Google Shape;577;p36"/>
            <p:cNvCxnSpPr/>
            <p:nvPr/>
          </p:nvCxnSpPr>
          <p:spPr>
            <a:xfrm>
              <a:off x="7835875" y="4032650"/>
              <a:ext cx="0" cy="6138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78" name="Google Shape;578;p36"/>
          <p:cNvSpPr txBox="1"/>
          <p:nvPr>
            <p:ph idx="12" type="sldNum"/>
          </p:nvPr>
        </p:nvSpPr>
        <p:spPr>
          <a:xfrm>
            <a:off x="8609558" y="82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9" name="Google Shape;579;p36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580" name="Google Shape;580;p36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581" name="Google Shape;581;p36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582" name="Google Shape;582;p36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585" name="Google Shape;585;p36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160" y="504249"/>
            <a:ext cx="3662315" cy="30761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91" name="Google Shape;591;p37"/>
          <p:cNvSpPr txBox="1"/>
          <p:nvPr>
            <p:ph idx="4294967295" type="title"/>
          </p:nvPr>
        </p:nvSpPr>
        <p:spPr>
          <a:xfrm>
            <a:off x="0" y="0"/>
            <a:ext cx="9144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1</a:t>
            </a:r>
            <a:endParaRPr sz="2400"/>
          </a:p>
        </p:txBody>
      </p:sp>
      <p:sp>
        <p:nvSpPr>
          <p:cNvPr id="592" name="Google Shape;592;p37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3" name="Google Shape;593;p37"/>
          <p:cNvSpPr txBox="1"/>
          <p:nvPr>
            <p:ph idx="4294967295" type="body"/>
          </p:nvPr>
        </p:nvSpPr>
        <p:spPr>
          <a:xfrm>
            <a:off x="1281713" y="3269800"/>
            <a:ext cx="3078300" cy="13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Base station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Vine robot body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Tip growth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594" name="Google Shape;594;p37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595" name="Google Shape;595;p37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596" name="Google Shape;596;p37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solidFill>
                <a:srgbClr val="FCE5CD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600" name="Google Shape;600;p37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pic>
        <p:nvPicPr>
          <p:cNvPr id="601" name="Google Shape;601;p37" title="IMG_0749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50" y="505287"/>
            <a:ext cx="4712035" cy="2650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607" name="Google Shape;60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Introduction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Modeling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Testing Results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Conclusion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08" name="Google Shape;608;p38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9" name="Google Shape;609;p38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610" name="Google Shape;610;p38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611" name="Google Shape;611;p38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615" name="Google Shape;615;p38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9"/>
          <p:cNvSpPr txBox="1"/>
          <p:nvPr/>
        </p:nvSpPr>
        <p:spPr>
          <a:xfrm>
            <a:off x="296000" y="2724363"/>
            <a:ext cx="4926300" cy="16008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Test Deliverables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Obtain</a:t>
            </a:r>
            <a:r>
              <a:rPr lang="en" sz="2000"/>
              <a:t> yield stress, Young’s modulus</a:t>
            </a:r>
            <a:endParaRPr sz="1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Yield stress: 6.27</a:t>
            </a:r>
            <a:r>
              <a:rPr lang="en" sz="2100">
                <a:solidFill>
                  <a:srgbClr val="202122"/>
                </a:solidFill>
                <a:highlight>
                  <a:srgbClr val="FDFDFD"/>
                </a:highlight>
              </a:rPr>
              <a:t>±0.5</a:t>
            </a:r>
            <a:r>
              <a:rPr lang="en" sz="2000"/>
              <a:t>MPa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Yield stress (T-Joint): 5.01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" sz="2100">
                <a:solidFill>
                  <a:srgbClr val="202122"/>
                </a:solidFill>
                <a:highlight>
                  <a:srgbClr val="FDFDFD"/>
                </a:highlight>
              </a:rPr>
              <a:t>±0.07</a:t>
            </a:r>
            <a:r>
              <a:rPr lang="en" sz="2000"/>
              <a:t>MPa</a:t>
            </a:r>
            <a:endParaRPr sz="2000"/>
          </a:p>
        </p:txBody>
      </p:sp>
      <p:sp>
        <p:nvSpPr>
          <p:cNvPr id="621" name="Google Shape;621;p39"/>
          <p:cNvSpPr txBox="1"/>
          <p:nvPr/>
        </p:nvSpPr>
        <p:spPr>
          <a:xfrm>
            <a:off x="295988" y="754313"/>
            <a:ext cx="4381500" cy="1262100"/>
          </a:xfrm>
          <a:prstGeom prst="rect">
            <a:avLst/>
          </a:prstGeom>
          <a:noFill/>
          <a:ln cap="flat" cmpd="sng" w="762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Test Design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Clamp, force gauge, and ruler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Video recording</a:t>
            </a:r>
            <a:endParaRPr sz="2000"/>
          </a:p>
        </p:txBody>
      </p:sp>
      <p:pic>
        <p:nvPicPr>
          <p:cNvPr id="622" name="Google Shape;622;p39"/>
          <p:cNvPicPr preferRelativeResize="0"/>
          <p:nvPr/>
        </p:nvPicPr>
        <p:blipFill rotWithShape="1">
          <a:blip r:embed="rId3">
            <a:alphaModFix/>
          </a:blip>
          <a:srcRect b="9692" l="36657" r="16170" t="2434"/>
          <a:stretch/>
        </p:blipFill>
        <p:spPr>
          <a:xfrm rot="-5400000">
            <a:off x="6327036" y="-411613"/>
            <a:ext cx="1448001" cy="35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9"/>
          <p:cNvSpPr txBox="1"/>
          <p:nvPr>
            <p:ph idx="4294967295" type="title"/>
          </p:nvPr>
        </p:nvSpPr>
        <p:spPr>
          <a:xfrm>
            <a:off x="0" y="0"/>
            <a:ext cx="9144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TPU Material Properties</a:t>
            </a:r>
            <a:endParaRPr sz="2400"/>
          </a:p>
        </p:txBody>
      </p:sp>
      <p:sp>
        <p:nvSpPr>
          <p:cNvPr id="624" name="Google Shape;624;p39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5" name="Google Shape;6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375" y="2377113"/>
            <a:ext cx="3060443" cy="22952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26" name="Google Shape;626;p39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627" name="Google Shape;627;p39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628" name="Google Shape;628;p39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629" name="Google Shape;629;p39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630" name="Google Shape;630;p39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631" name="Google Shape;631;p39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632" name="Google Shape;632;p39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0"/>
          <p:cNvSpPr txBox="1"/>
          <p:nvPr/>
        </p:nvSpPr>
        <p:spPr>
          <a:xfrm>
            <a:off x="169350" y="3531188"/>
            <a:ext cx="8805300" cy="1108200"/>
          </a:xfrm>
          <a:prstGeom prst="rect">
            <a:avLst/>
          </a:prstGeom>
          <a:noFill/>
          <a:ln cap="flat" cmpd="sng" w="7620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3</a:t>
            </a:r>
            <a:r>
              <a:rPr lang="en" sz="2000"/>
              <a:t>) Unconstrained Buckling Testing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Deriving</a:t>
            </a:r>
            <a:r>
              <a:rPr lang="en" sz="2000"/>
              <a:t>: critical buckling pressure</a:t>
            </a:r>
            <a:endParaRPr sz="2000"/>
          </a:p>
        </p:txBody>
      </p:sp>
      <p:sp>
        <p:nvSpPr>
          <p:cNvPr id="638" name="Google Shape;638;p40"/>
          <p:cNvSpPr txBox="1"/>
          <p:nvPr/>
        </p:nvSpPr>
        <p:spPr>
          <a:xfrm>
            <a:off x="169350" y="2108188"/>
            <a:ext cx="8805300" cy="1108200"/>
          </a:xfrm>
          <a:prstGeom prst="rect">
            <a:avLst/>
          </a:prstGeom>
          <a:noFill/>
          <a:ln cap="flat" cmpd="sng" w="762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2</a:t>
            </a:r>
            <a:r>
              <a:rPr lang="en" sz="2000"/>
              <a:t>) Retraction Testing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Deriving</a:t>
            </a:r>
            <a:r>
              <a:rPr lang="en" sz="2000"/>
              <a:t>: inversion force </a:t>
            </a:r>
            <a:endParaRPr/>
          </a:p>
        </p:txBody>
      </p:sp>
      <p:sp>
        <p:nvSpPr>
          <p:cNvPr id="639" name="Google Shape;639;p40"/>
          <p:cNvSpPr/>
          <p:nvPr/>
        </p:nvSpPr>
        <p:spPr>
          <a:xfrm>
            <a:off x="6469100" y="2707938"/>
            <a:ext cx="2127300" cy="24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0"/>
          <p:cNvSpPr/>
          <p:nvPr/>
        </p:nvSpPr>
        <p:spPr>
          <a:xfrm>
            <a:off x="5596825" y="2218739"/>
            <a:ext cx="887100" cy="8871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0"/>
          <p:cNvSpPr txBox="1"/>
          <p:nvPr/>
        </p:nvSpPr>
        <p:spPr>
          <a:xfrm>
            <a:off x="5093125" y="2446750"/>
            <a:ext cx="189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</a:t>
            </a:r>
            <a:r>
              <a:rPr lang="en" sz="1600"/>
              <a:t>ressure</a:t>
            </a:r>
            <a:endParaRPr sz="1600"/>
          </a:p>
        </p:txBody>
      </p:sp>
      <p:sp>
        <p:nvSpPr>
          <p:cNvPr id="642" name="Google Shape;642;p40"/>
          <p:cNvSpPr/>
          <p:nvPr/>
        </p:nvSpPr>
        <p:spPr>
          <a:xfrm>
            <a:off x="8083550" y="3978038"/>
            <a:ext cx="190200" cy="55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0"/>
          <p:cNvSpPr/>
          <p:nvPr/>
        </p:nvSpPr>
        <p:spPr>
          <a:xfrm rot="-1904244">
            <a:off x="7448375" y="3869313"/>
            <a:ext cx="1040251" cy="26282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0"/>
          <p:cNvSpPr txBox="1"/>
          <p:nvPr/>
        </p:nvSpPr>
        <p:spPr>
          <a:xfrm>
            <a:off x="0" y="72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Testing: Methods and Procedures</a:t>
            </a:r>
            <a:endParaRPr sz="2400"/>
          </a:p>
        </p:txBody>
      </p:sp>
      <p:sp>
        <p:nvSpPr>
          <p:cNvPr id="645" name="Google Shape;645;p40"/>
          <p:cNvSpPr txBox="1"/>
          <p:nvPr/>
        </p:nvSpPr>
        <p:spPr>
          <a:xfrm>
            <a:off x="169350" y="685188"/>
            <a:ext cx="8805300" cy="11082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</a:t>
            </a:r>
            <a:r>
              <a:rPr lang="en" sz="2000"/>
              <a:t>) Growth Testing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Deriving</a:t>
            </a:r>
            <a:r>
              <a:rPr lang="en" sz="2000"/>
              <a:t>: yield force, linear </a:t>
            </a:r>
            <a:r>
              <a:rPr lang="en" sz="2000"/>
              <a:t>friction force</a:t>
            </a:r>
            <a:r>
              <a:rPr lang="en" sz="2000"/>
              <a:t> </a:t>
            </a:r>
            <a:endParaRPr/>
          </a:p>
        </p:txBody>
      </p:sp>
      <p:sp>
        <p:nvSpPr>
          <p:cNvPr id="646" name="Google Shape;646;p40"/>
          <p:cNvSpPr/>
          <p:nvPr/>
        </p:nvSpPr>
        <p:spPr>
          <a:xfrm>
            <a:off x="6469100" y="1273875"/>
            <a:ext cx="2127300" cy="24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0"/>
          <p:cNvSpPr/>
          <p:nvPr/>
        </p:nvSpPr>
        <p:spPr>
          <a:xfrm>
            <a:off x="5623500" y="821998"/>
            <a:ext cx="834600" cy="834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0"/>
          <p:cNvSpPr/>
          <p:nvPr/>
        </p:nvSpPr>
        <p:spPr>
          <a:xfrm>
            <a:off x="6483925" y="4133138"/>
            <a:ext cx="1161600" cy="24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0"/>
          <p:cNvSpPr/>
          <p:nvPr/>
        </p:nvSpPr>
        <p:spPr>
          <a:xfrm>
            <a:off x="5597350" y="3641739"/>
            <a:ext cx="887100" cy="8871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0"/>
          <p:cNvSpPr txBox="1"/>
          <p:nvPr/>
        </p:nvSpPr>
        <p:spPr>
          <a:xfrm>
            <a:off x="6585500" y="893463"/>
            <a:ext cx="189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Length</a:t>
            </a:r>
            <a:endParaRPr sz="1600"/>
          </a:p>
        </p:txBody>
      </p:sp>
      <p:cxnSp>
        <p:nvCxnSpPr>
          <p:cNvPr id="651" name="Google Shape;651;p40"/>
          <p:cNvCxnSpPr/>
          <p:nvPr/>
        </p:nvCxnSpPr>
        <p:spPr>
          <a:xfrm>
            <a:off x="8392600" y="1395525"/>
            <a:ext cx="433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652" name="Google Shape;652;p40"/>
          <p:cNvCxnSpPr/>
          <p:nvPr/>
        </p:nvCxnSpPr>
        <p:spPr>
          <a:xfrm rot="10800000">
            <a:off x="4997050" y="2844725"/>
            <a:ext cx="162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53" name="Google Shape;653;p40"/>
          <p:cNvSpPr txBox="1"/>
          <p:nvPr/>
        </p:nvSpPr>
        <p:spPr>
          <a:xfrm>
            <a:off x="3855750" y="2323750"/>
            <a:ext cx="143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Retraction Force</a:t>
            </a:r>
            <a:endParaRPr sz="1600"/>
          </a:p>
        </p:txBody>
      </p:sp>
      <p:cxnSp>
        <p:nvCxnSpPr>
          <p:cNvPr id="654" name="Google Shape;654;p40"/>
          <p:cNvCxnSpPr/>
          <p:nvPr/>
        </p:nvCxnSpPr>
        <p:spPr>
          <a:xfrm rot="10800000">
            <a:off x="8349950" y="2822088"/>
            <a:ext cx="415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55" name="Google Shape;655;p40"/>
          <p:cNvSpPr txBox="1"/>
          <p:nvPr/>
        </p:nvSpPr>
        <p:spPr>
          <a:xfrm>
            <a:off x="5093650" y="3900850"/>
            <a:ext cx="189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Pressure</a:t>
            </a:r>
            <a:endParaRPr sz="1600"/>
          </a:p>
        </p:txBody>
      </p:sp>
      <p:sp>
        <p:nvSpPr>
          <p:cNvPr id="656" name="Google Shape;656;p40"/>
          <p:cNvSpPr/>
          <p:nvPr/>
        </p:nvSpPr>
        <p:spPr>
          <a:xfrm>
            <a:off x="8312899" y="3591527"/>
            <a:ext cx="375300" cy="286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Mg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57" name="Google Shape;657;p40"/>
          <p:cNvSpPr txBox="1"/>
          <p:nvPr>
            <p:ph idx="12" type="sldNum"/>
          </p:nvPr>
        </p:nvSpPr>
        <p:spPr>
          <a:xfrm>
            <a:off x="8596408" y="-2320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8" name="Google Shape;658;p40"/>
          <p:cNvSpPr/>
          <p:nvPr/>
        </p:nvSpPr>
        <p:spPr>
          <a:xfrm>
            <a:off x="5596825" y="795739"/>
            <a:ext cx="887100" cy="8871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0"/>
          <p:cNvSpPr txBox="1"/>
          <p:nvPr/>
        </p:nvSpPr>
        <p:spPr>
          <a:xfrm>
            <a:off x="5093125" y="1054850"/>
            <a:ext cx="189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Pressure</a:t>
            </a:r>
            <a:endParaRPr sz="1600"/>
          </a:p>
        </p:txBody>
      </p:sp>
      <p:sp>
        <p:nvSpPr>
          <p:cNvPr id="660" name="Google Shape;660;p40"/>
          <p:cNvSpPr txBox="1"/>
          <p:nvPr/>
        </p:nvSpPr>
        <p:spPr>
          <a:xfrm>
            <a:off x="6269600" y="3531200"/>
            <a:ext cx="1814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Unsupported length</a:t>
            </a:r>
            <a:endParaRPr sz="1600"/>
          </a:p>
        </p:txBody>
      </p:sp>
      <p:sp>
        <p:nvSpPr>
          <p:cNvPr id="661" name="Google Shape;661;p40"/>
          <p:cNvSpPr txBox="1"/>
          <p:nvPr/>
        </p:nvSpPr>
        <p:spPr>
          <a:xfrm>
            <a:off x="6876650" y="4223313"/>
            <a:ext cx="131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Angle</a:t>
            </a:r>
            <a:endParaRPr/>
          </a:p>
        </p:txBody>
      </p:sp>
      <p:grpSp>
        <p:nvGrpSpPr>
          <p:cNvPr id="662" name="Google Shape;662;p40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663" name="Google Shape;663;p40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664" name="Google Shape;664;p40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665" name="Google Shape;665;p40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666" name="Google Shape;666;p40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667" name="Google Shape;667;p40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668" name="Google Shape;668;p40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1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Testing: Linear Friction and Buckling Results</a:t>
            </a:r>
            <a:endParaRPr sz="2400"/>
          </a:p>
        </p:txBody>
      </p:sp>
      <p:sp>
        <p:nvSpPr>
          <p:cNvPr id="674" name="Google Shape;674;p41"/>
          <p:cNvSpPr txBox="1"/>
          <p:nvPr/>
        </p:nvSpPr>
        <p:spPr>
          <a:xfrm>
            <a:off x="151413" y="4155425"/>
            <a:ext cx="436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friction force (per length) increases w</a:t>
            </a:r>
            <a:r>
              <a:rPr lang="en" sz="1600"/>
              <a:t>ith ro</a:t>
            </a:r>
            <a:r>
              <a:rPr lang="en" sz="1600"/>
              <a:t>bot diameter</a:t>
            </a:r>
            <a:endParaRPr sz="1600"/>
          </a:p>
        </p:txBody>
      </p:sp>
      <p:sp>
        <p:nvSpPr>
          <p:cNvPr id="675" name="Google Shape;675;p41"/>
          <p:cNvSpPr txBox="1"/>
          <p:nvPr/>
        </p:nvSpPr>
        <p:spPr>
          <a:xfrm>
            <a:off x="4623975" y="4155425"/>
            <a:ext cx="436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Experimental trends agree with the predicted buckling behavior</a:t>
            </a:r>
            <a:endParaRPr sz="1600"/>
          </a:p>
        </p:txBody>
      </p:sp>
      <p:pic>
        <p:nvPicPr>
          <p:cNvPr id="676" name="Google Shape;6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25" y="665255"/>
            <a:ext cx="4368601" cy="349017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7" name="Google Shape;6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38" y="665250"/>
            <a:ext cx="4134579" cy="34901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8" name="Google Shape;678;p41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9" name="Google Shape;679;p41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680" name="Google Shape;680;p41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681" name="Google Shape;681;p41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683" name="Google Shape;683;p41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685" name="Google Shape;685;p41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Introduction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Modeling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Testing Results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Conclusion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6" name="Google Shape;76;p15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7" name="Google Shape;77;p15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81" name="Google Shape;81;p15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2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Testing: Yield and Inversion Force Results</a:t>
            </a:r>
            <a:endParaRPr sz="2400"/>
          </a:p>
        </p:txBody>
      </p:sp>
      <p:sp>
        <p:nvSpPr>
          <p:cNvPr id="691" name="Google Shape;691;p42"/>
          <p:cNvSpPr txBox="1"/>
          <p:nvPr/>
        </p:nvSpPr>
        <p:spPr>
          <a:xfrm>
            <a:off x="151838" y="4148100"/>
            <a:ext cx="884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results indicate that both the inversion force and the yield force may decrease as the robot diameter increases</a:t>
            </a:r>
            <a:endParaRPr sz="1600"/>
          </a:p>
        </p:txBody>
      </p:sp>
      <p:pic>
        <p:nvPicPr>
          <p:cNvPr id="692" name="Google Shape;6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50" y="677650"/>
            <a:ext cx="4343900" cy="347045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3" name="Google Shape;6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950" y="677663"/>
            <a:ext cx="4343900" cy="34704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4" name="Google Shape;694;p42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95" name="Google Shape;695;p42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696" name="Google Shape;696;p42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697" name="Google Shape;697;p42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01" name="Google Shape;701;p42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3"/>
          <p:cNvSpPr txBox="1"/>
          <p:nvPr/>
        </p:nvSpPr>
        <p:spPr>
          <a:xfrm>
            <a:off x="0" y="72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Initial Advanced Modeling (No Buckling)</a:t>
            </a:r>
            <a:endParaRPr sz="2400"/>
          </a:p>
        </p:txBody>
      </p:sp>
      <p:pic>
        <p:nvPicPr>
          <p:cNvPr id="707" name="Google Shape;7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75" y="771189"/>
            <a:ext cx="4087725" cy="338697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8" name="Google Shape;7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300" y="771191"/>
            <a:ext cx="4087725" cy="338697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9" name="Google Shape;709;p43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0" name="Google Shape;710;p43"/>
          <p:cNvSpPr txBox="1"/>
          <p:nvPr/>
        </p:nvSpPr>
        <p:spPr>
          <a:xfrm>
            <a:off x="-75" y="4158163"/>
            <a:ext cx="9144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When the minimum pressure leads to a safety factor &lt; 1, no line is shown</a:t>
            </a:r>
            <a:r>
              <a:rPr lang="en" sz="1600"/>
              <a:t> </a:t>
            </a:r>
            <a:endParaRPr sz="1600"/>
          </a:p>
        </p:txBody>
      </p:sp>
      <p:grpSp>
        <p:nvGrpSpPr>
          <p:cNvPr id="711" name="Google Shape;711;p43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12" name="Google Shape;712;p43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13" name="Google Shape;713;p43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14" name="Google Shape;714;p43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15" name="Google Shape;715;p43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17" name="Google Shape;717;p43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4"/>
          <p:cNvSpPr txBox="1"/>
          <p:nvPr>
            <p:ph idx="4294967295" type="title"/>
          </p:nvPr>
        </p:nvSpPr>
        <p:spPr>
          <a:xfrm>
            <a:off x="0" y="0"/>
            <a:ext cx="9144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Analysis</a:t>
            </a:r>
            <a:endParaRPr sz="2400"/>
          </a:p>
        </p:txBody>
      </p:sp>
      <p:sp>
        <p:nvSpPr>
          <p:cNvPr id="723" name="Google Shape;723;p44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4" name="Google Shape;724;p44"/>
          <p:cNvSpPr txBox="1"/>
          <p:nvPr>
            <p:ph idx="4294967295" type="body"/>
          </p:nvPr>
        </p:nvSpPr>
        <p:spPr>
          <a:xfrm>
            <a:off x="152400" y="953025"/>
            <a:ext cx="33669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Only full sized vine robot will work without any buckling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Sizes above ~24” may be feasible with multiple kinks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25" name="Google Shape;7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575" y="459300"/>
            <a:ext cx="4916700" cy="407384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26" name="Google Shape;726;p44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27" name="Google Shape;727;p44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28" name="Google Shape;728;p44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29" name="Google Shape;729;p44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30" name="Google Shape;730;p44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31" name="Google Shape;731;p44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solidFill>
                <a:srgbClr val="F4CCCC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32" name="Google Shape;732;p44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Structure</a:t>
            </a:r>
            <a:endParaRPr/>
          </a:p>
        </p:txBody>
      </p:sp>
      <p:sp>
        <p:nvSpPr>
          <p:cNvPr id="738" name="Google Shape;73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Introduction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Modeling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Prototype 1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Testing Results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Conclusion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39" name="Google Shape;739;p45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40" name="Google Shape;740;p45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41" name="Google Shape;741;p45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42" name="Google Shape;742;p45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43" name="Google Shape;743;p45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44" name="Google Shape;744;p45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45" name="Google Shape;745;p45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46" name="Google Shape;746;p45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solidFill>
              <a:srgbClr val="E6B8AF"/>
            </a:solidFill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6"/>
          <p:cNvSpPr txBox="1"/>
          <p:nvPr>
            <p:ph idx="1" type="body"/>
          </p:nvPr>
        </p:nvSpPr>
        <p:spPr>
          <a:xfrm>
            <a:off x="263131" y="793051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Industrial pipe inspection is difficult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Vine robots are promising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Analytical equations for various failure modes exist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Derive hoop and tensile stress safety factors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Developed subsystem and characterization testing platform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Conducted </a:t>
            </a:r>
            <a:r>
              <a:rPr lang="en" sz="2000">
                <a:solidFill>
                  <a:schemeClr val="dk1"/>
                </a:solidFill>
              </a:rPr>
              <a:t>initial</a:t>
            </a:r>
            <a:r>
              <a:rPr lang="en" sz="2000">
                <a:solidFill>
                  <a:schemeClr val="dk1"/>
                </a:solidFill>
              </a:rPr>
              <a:t> characterization and modeling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752" name="Google Shape;752;p46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Summary</a:t>
            </a:r>
            <a:endParaRPr sz="2400"/>
          </a:p>
        </p:txBody>
      </p:sp>
      <p:sp>
        <p:nvSpPr>
          <p:cNvPr id="753" name="Google Shape;753;p46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4" name="Google Shape;754;p46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55" name="Google Shape;755;p46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56" name="Google Shape;756;p46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57" name="Google Shape;757;p46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58" name="Google Shape;758;p46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59" name="Google Shape;759;p46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60" name="Google Shape;760;p46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solidFill>
              <a:srgbClr val="E6B8AF"/>
            </a:solidFill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7"/>
          <p:cNvSpPr txBox="1"/>
          <p:nvPr>
            <p:ph idx="4294967295" type="title"/>
          </p:nvPr>
        </p:nvSpPr>
        <p:spPr>
          <a:xfrm>
            <a:off x="0" y="0"/>
            <a:ext cx="9144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Future Work</a:t>
            </a:r>
            <a:endParaRPr sz="2400"/>
          </a:p>
        </p:txBody>
      </p:sp>
      <p:sp>
        <p:nvSpPr>
          <p:cNvPr id="766" name="Google Shape;766;p47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7" name="Google Shape;767;p47"/>
          <p:cNvSpPr txBox="1"/>
          <p:nvPr>
            <p:ph idx="4294967295" type="body"/>
          </p:nvPr>
        </p:nvSpPr>
        <p:spPr>
          <a:xfrm>
            <a:off x="257375" y="791115"/>
            <a:ext cx="8520600" cy="32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Decide on vine robot diameter using: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Additional</a:t>
            </a:r>
            <a:r>
              <a:rPr lang="en" sz="2000">
                <a:solidFill>
                  <a:schemeClr val="dk1"/>
                </a:solidFill>
              </a:rPr>
              <a:t> modeling on vertical buckling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Other parameters such as growth speed and device size/weight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Design and build prototype 2 using diameter selected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Integrate tip mount, camera, communications, and teleoperation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Test at Bechtel Corp. facility and gather data on performance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768" name="Google Shape;768;p47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769" name="Google Shape;769;p47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770" name="Google Shape;770;p47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771" name="Google Shape;771;p47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772" name="Google Shape;772;p47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773" name="Google Shape;773;p47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774" name="Google Shape;774;p47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solidFill>
              <a:srgbClr val="E6B8AF"/>
            </a:solidFill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8"/>
          <p:cNvSpPr txBox="1"/>
          <p:nvPr>
            <p:ph type="ctrTitle"/>
          </p:nvPr>
        </p:nvSpPr>
        <p:spPr>
          <a:xfrm>
            <a:off x="2190750" y="958275"/>
            <a:ext cx="4762500" cy="9174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Thank You</a:t>
            </a:r>
            <a:endParaRPr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1" name="Google Shape;781;p48"/>
          <p:cNvSpPr txBox="1"/>
          <p:nvPr>
            <p:ph idx="1" type="subTitle"/>
          </p:nvPr>
        </p:nvSpPr>
        <p:spPr>
          <a:xfrm>
            <a:off x="2233800" y="1958675"/>
            <a:ext cx="4676400" cy="5247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132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Vine Robots for Industrial Inspection</a:t>
            </a:r>
            <a:endParaRPr b="1" sz="132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132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Fall 2022 Final Presentation</a:t>
            </a:r>
            <a:endParaRPr b="1" sz="132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82" name="Google Shape;7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37" y="384275"/>
            <a:ext cx="1087725" cy="108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3" name="Google Shape;78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13" y="2027888"/>
            <a:ext cx="1087728" cy="108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4" name="Google Shape;78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175" y="3671512"/>
            <a:ext cx="1218213" cy="1020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5" name="Google Shape;785;p48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9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1" name="Google Shape;791;p49"/>
          <p:cNvSpPr txBox="1"/>
          <p:nvPr/>
        </p:nvSpPr>
        <p:spPr>
          <a:xfrm>
            <a:off x="0" y="0"/>
            <a:ext cx="9144000" cy="4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Works Cited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[1] L. H. Blumenschein, A. M. Okamura, and E. W. Hawkes, “Modeling of bioinspired apical extension in a soft robot,” in Living Machines, 2017.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[2] M. Coad, R. Thomasson, L. Blumenschein, N. Usevitch, E. Hawkes, and A. Okamura, “Retraction of soft growing robots without buckling,” 10 2019.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[3] </a:t>
            </a:r>
            <a:r>
              <a:rPr lang="en" sz="1600">
                <a:solidFill>
                  <a:schemeClr val="dk1"/>
                </a:solidFill>
              </a:rPr>
              <a:t>Fichter, W. B. “A Theory for Inflated Thin-Wall Cylindrical Beams.” </a:t>
            </a:r>
            <a:r>
              <a:rPr i="1" lang="en" sz="1600">
                <a:solidFill>
                  <a:schemeClr val="dk1"/>
                </a:solidFill>
              </a:rPr>
              <a:t>Google Books</a:t>
            </a:r>
            <a:r>
              <a:rPr lang="en" sz="1600">
                <a:solidFill>
                  <a:schemeClr val="dk1"/>
                </a:solidFill>
              </a:rPr>
              <a:t>, National Aeronautics and Space Administration, https://books.google.com/books/about/A_Theory_for_Inflated_Thin_wall_Cylindri.html?id=qav9mWWlb-AC.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Slides</a:t>
            </a:r>
            <a:endParaRPr/>
          </a:p>
        </p:txBody>
      </p:sp>
      <p:sp>
        <p:nvSpPr>
          <p:cNvPr id="797" name="Google Shape;797;p50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2" name="Google Shape;802;p51"/>
          <p:cNvCxnSpPr>
            <a:stCxn id="803" idx="1"/>
            <a:endCxn id="804" idx="1"/>
          </p:cNvCxnSpPr>
          <p:nvPr/>
        </p:nvCxnSpPr>
        <p:spPr>
          <a:xfrm>
            <a:off x="5671675" y="1632825"/>
            <a:ext cx="600" cy="12831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5" name="Google Shape;805;p51"/>
          <p:cNvCxnSpPr>
            <a:stCxn id="803" idx="1"/>
            <a:endCxn id="806" idx="1"/>
          </p:cNvCxnSpPr>
          <p:nvPr/>
        </p:nvCxnSpPr>
        <p:spPr>
          <a:xfrm>
            <a:off x="5671675" y="1632825"/>
            <a:ext cx="600" cy="23022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7" name="Google Shape;807;p51"/>
          <p:cNvCxnSpPr>
            <a:stCxn id="808" idx="1"/>
            <a:endCxn id="809" idx="1"/>
          </p:cNvCxnSpPr>
          <p:nvPr/>
        </p:nvCxnSpPr>
        <p:spPr>
          <a:xfrm>
            <a:off x="2295425" y="1632825"/>
            <a:ext cx="600" cy="12831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0" name="Google Shape;810;p51"/>
          <p:cNvCxnSpPr>
            <a:stCxn id="808" idx="1"/>
            <a:endCxn id="811" idx="1"/>
          </p:cNvCxnSpPr>
          <p:nvPr/>
        </p:nvCxnSpPr>
        <p:spPr>
          <a:xfrm>
            <a:off x="2295425" y="1632825"/>
            <a:ext cx="600" cy="23067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2" name="Google Shape;812;p51"/>
          <p:cNvCxnSpPr>
            <a:stCxn id="813" idx="1"/>
            <a:endCxn id="814" idx="1"/>
          </p:cNvCxnSpPr>
          <p:nvPr/>
        </p:nvCxnSpPr>
        <p:spPr>
          <a:xfrm>
            <a:off x="607300" y="1632825"/>
            <a:ext cx="600" cy="23067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5" name="Google Shape;815;p51"/>
          <p:cNvCxnSpPr>
            <a:stCxn id="813" idx="1"/>
            <a:endCxn id="816" idx="1"/>
          </p:cNvCxnSpPr>
          <p:nvPr/>
        </p:nvCxnSpPr>
        <p:spPr>
          <a:xfrm>
            <a:off x="607300" y="1632825"/>
            <a:ext cx="600" cy="12831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7" name="Google Shape;817;p51"/>
          <p:cNvSpPr/>
          <p:nvPr/>
        </p:nvSpPr>
        <p:spPr>
          <a:xfrm>
            <a:off x="3983550" y="158825"/>
            <a:ext cx="1176900" cy="68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Inspection Robots</a:t>
            </a:r>
            <a:endParaRPr sz="900"/>
          </a:p>
        </p:txBody>
      </p:sp>
      <p:sp>
        <p:nvSpPr>
          <p:cNvPr id="813" name="Google Shape;813;p51"/>
          <p:cNvSpPr/>
          <p:nvPr/>
        </p:nvSpPr>
        <p:spPr>
          <a:xfrm>
            <a:off x="607300" y="1291275"/>
            <a:ext cx="1176900" cy="6831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Wheeled Robot</a:t>
            </a:r>
            <a:endParaRPr sz="900"/>
          </a:p>
        </p:txBody>
      </p:sp>
      <p:sp>
        <p:nvSpPr>
          <p:cNvPr id="808" name="Google Shape;808;p51"/>
          <p:cNvSpPr/>
          <p:nvPr/>
        </p:nvSpPr>
        <p:spPr>
          <a:xfrm>
            <a:off x="2295425" y="1291275"/>
            <a:ext cx="1176900" cy="68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Tracked Robots</a:t>
            </a:r>
            <a:endParaRPr sz="900"/>
          </a:p>
        </p:txBody>
      </p:sp>
      <p:sp>
        <p:nvSpPr>
          <p:cNvPr id="818" name="Google Shape;818;p51"/>
          <p:cNvSpPr/>
          <p:nvPr/>
        </p:nvSpPr>
        <p:spPr>
          <a:xfrm>
            <a:off x="3983550" y="1291275"/>
            <a:ext cx="1176900" cy="683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Pneumatic-drive Robots</a:t>
            </a:r>
            <a:endParaRPr sz="900"/>
          </a:p>
        </p:txBody>
      </p:sp>
      <p:sp>
        <p:nvSpPr>
          <p:cNvPr id="803" name="Google Shape;803;p51"/>
          <p:cNvSpPr/>
          <p:nvPr/>
        </p:nvSpPr>
        <p:spPr>
          <a:xfrm>
            <a:off x="5671675" y="1291275"/>
            <a:ext cx="1176900" cy="6831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Mechanism-driven Robots</a:t>
            </a:r>
            <a:endParaRPr sz="900"/>
          </a:p>
        </p:txBody>
      </p:sp>
      <p:sp>
        <p:nvSpPr>
          <p:cNvPr id="819" name="Google Shape;819;p51"/>
          <p:cNvSpPr/>
          <p:nvPr/>
        </p:nvSpPr>
        <p:spPr>
          <a:xfrm>
            <a:off x="7359800" y="1291275"/>
            <a:ext cx="1176900" cy="6831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Aerial Drones</a:t>
            </a:r>
            <a:endParaRPr sz="900"/>
          </a:p>
        </p:txBody>
      </p:sp>
      <p:sp>
        <p:nvSpPr>
          <p:cNvPr id="814" name="Google Shape;814;p51"/>
          <p:cNvSpPr/>
          <p:nvPr/>
        </p:nvSpPr>
        <p:spPr>
          <a:xfrm>
            <a:off x="607300" y="3598075"/>
            <a:ext cx="1176900" cy="6831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Mecanum or Magnetic Wheel</a:t>
            </a:r>
            <a:endParaRPr sz="900"/>
          </a:p>
        </p:txBody>
      </p:sp>
      <p:sp>
        <p:nvSpPr>
          <p:cNvPr id="809" name="Google Shape;809;p51"/>
          <p:cNvSpPr/>
          <p:nvPr/>
        </p:nvSpPr>
        <p:spPr>
          <a:xfrm>
            <a:off x="2295425" y="2574225"/>
            <a:ext cx="1176900" cy="68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Fixed Track</a:t>
            </a:r>
            <a:endParaRPr sz="900"/>
          </a:p>
        </p:txBody>
      </p:sp>
      <p:sp>
        <p:nvSpPr>
          <p:cNvPr id="811" name="Google Shape;811;p51"/>
          <p:cNvSpPr/>
          <p:nvPr/>
        </p:nvSpPr>
        <p:spPr>
          <a:xfrm>
            <a:off x="2295425" y="3598075"/>
            <a:ext cx="1176900" cy="68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Variable Width Track</a:t>
            </a:r>
            <a:endParaRPr sz="900"/>
          </a:p>
        </p:txBody>
      </p:sp>
      <p:sp>
        <p:nvSpPr>
          <p:cNvPr id="820" name="Google Shape;820;p51"/>
          <p:cNvSpPr/>
          <p:nvPr/>
        </p:nvSpPr>
        <p:spPr>
          <a:xfrm>
            <a:off x="3983550" y="2574225"/>
            <a:ext cx="1176900" cy="683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Inchworming Robots</a:t>
            </a:r>
            <a:endParaRPr sz="900"/>
          </a:p>
        </p:txBody>
      </p:sp>
      <p:sp>
        <p:nvSpPr>
          <p:cNvPr id="821" name="Google Shape;821;p51"/>
          <p:cNvSpPr/>
          <p:nvPr/>
        </p:nvSpPr>
        <p:spPr>
          <a:xfrm>
            <a:off x="3983538" y="3593450"/>
            <a:ext cx="1176900" cy="6831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Vine Robot</a:t>
            </a:r>
            <a:endParaRPr sz="900"/>
          </a:p>
        </p:txBody>
      </p:sp>
      <p:sp>
        <p:nvSpPr>
          <p:cNvPr id="822" name="Google Shape;822;p51"/>
          <p:cNvSpPr/>
          <p:nvPr/>
        </p:nvSpPr>
        <p:spPr>
          <a:xfrm>
            <a:off x="5433550" y="158825"/>
            <a:ext cx="1176900" cy="68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Borescopes</a:t>
            </a:r>
            <a:endParaRPr sz="900"/>
          </a:p>
        </p:txBody>
      </p:sp>
      <p:sp>
        <p:nvSpPr>
          <p:cNvPr id="823" name="Google Shape;823;p51"/>
          <p:cNvSpPr txBox="1"/>
          <p:nvPr/>
        </p:nvSpPr>
        <p:spPr>
          <a:xfrm>
            <a:off x="7174850" y="2120675"/>
            <a:ext cx="1949700" cy="29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AutoNum type="arabicParenR"/>
            </a:pPr>
            <a:r>
              <a:rPr b="1" lang="en" sz="800">
                <a:solidFill>
                  <a:srgbClr val="000000"/>
                </a:solidFill>
              </a:rPr>
              <a:t>Efficient propulsion:</a:t>
            </a:r>
            <a:r>
              <a:rPr lang="en" sz="800">
                <a:solidFill>
                  <a:srgbClr val="000000"/>
                </a:solidFill>
              </a:rPr>
              <a:t> High area generates large pneumatic forces, tip eversion minimizes friction.</a:t>
            </a:r>
            <a:endParaRPr sz="800">
              <a:solidFill>
                <a:srgbClr val="000000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AutoNum type="arabicParenR"/>
            </a:pPr>
            <a:r>
              <a:rPr b="1" lang="en" sz="800">
                <a:solidFill>
                  <a:srgbClr val="000000"/>
                </a:solidFill>
              </a:rPr>
              <a:t>Agility: </a:t>
            </a:r>
            <a:r>
              <a:rPr lang="en" sz="800">
                <a:solidFill>
                  <a:srgbClr val="000000"/>
                </a:solidFill>
              </a:rPr>
              <a:t>Can navigate bends/blockages/vertical/</a:t>
            </a:r>
            <a:endParaRPr sz="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un-constrained sections without complex rigid mechanisms.</a:t>
            </a:r>
            <a:endParaRPr sz="800">
              <a:solidFill>
                <a:srgbClr val="000000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AutoNum type="arabicParenR"/>
            </a:pPr>
            <a:r>
              <a:rPr b="1" lang="en" sz="800">
                <a:solidFill>
                  <a:srgbClr val="000000"/>
                </a:solidFill>
              </a:rPr>
              <a:t>Scalability:</a:t>
            </a:r>
            <a:r>
              <a:rPr lang="en" sz="800">
                <a:solidFill>
                  <a:srgbClr val="000000"/>
                </a:solidFill>
              </a:rPr>
              <a:t> Easy to adapt to different ranges of pipes with a change of body.</a:t>
            </a:r>
            <a:endParaRPr sz="800">
              <a:solidFill>
                <a:srgbClr val="000000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AutoNum type="arabicParenR"/>
            </a:pPr>
            <a:r>
              <a:rPr b="1" lang="en" sz="800">
                <a:solidFill>
                  <a:srgbClr val="000000"/>
                </a:solidFill>
              </a:rPr>
              <a:t>Cost:</a:t>
            </a:r>
            <a:r>
              <a:rPr lang="en" sz="800">
                <a:solidFill>
                  <a:srgbClr val="000000"/>
                </a:solidFill>
              </a:rPr>
              <a:t> Due to mechanical simplicity, cost estimates are lower than commercial counterparts.</a:t>
            </a:r>
            <a:endParaRPr sz="800">
              <a:solidFill>
                <a:srgbClr val="000000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AutoNum type="arabicParenR"/>
            </a:pPr>
            <a:r>
              <a:rPr b="1" lang="en" sz="800">
                <a:solidFill>
                  <a:srgbClr val="000000"/>
                </a:solidFill>
              </a:rPr>
              <a:t>Durability:</a:t>
            </a:r>
            <a:r>
              <a:rPr lang="en" sz="800">
                <a:solidFill>
                  <a:srgbClr val="000000"/>
                </a:solidFill>
              </a:rPr>
              <a:t> Not affected by fluids, high temperature environments, and obstacles.</a:t>
            </a:r>
            <a:endParaRPr sz="800"/>
          </a:p>
        </p:txBody>
      </p:sp>
      <p:sp>
        <p:nvSpPr>
          <p:cNvPr id="816" name="Google Shape;816;p51"/>
          <p:cNvSpPr/>
          <p:nvPr/>
        </p:nvSpPr>
        <p:spPr>
          <a:xfrm>
            <a:off x="607300" y="2574225"/>
            <a:ext cx="1176900" cy="6831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Regular Wheel</a:t>
            </a:r>
            <a:endParaRPr sz="900"/>
          </a:p>
        </p:txBody>
      </p:sp>
      <p:sp>
        <p:nvSpPr>
          <p:cNvPr id="804" name="Google Shape;804;p51"/>
          <p:cNvSpPr/>
          <p:nvPr/>
        </p:nvSpPr>
        <p:spPr>
          <a:xfrm>
            <a:off x="5671675" y="2574225"/>
            <a:ext cx="1176900" cy="6831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Legged Robots</a:t>
            </a:r>
            <a:endParaRPr sz="900"/>
          </a:p>
        </p:txBody>
      </p:sp>
      <p:sp>
        <p:nvSpPr>
          <p:cNvPr id="806" name="Google Shape;806;p51"/>
          <p:cNvSpPr/>
          <p:nvPr/>
        </p:nvSpPr>
        <p:spPr>
          <a:xfrm>
            <a:off x="5671675" y="3593450"/>
            <a:ext cx="1176900" cy="6831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Screw-drive Robots</a:t>
            </a:r>
            <a:endParaRPr sz="900"/>
          </a:p>
        </p:txBody>
      </p:sp>
      <p:cxnSp>
        <p:nvCxnSpPr>
          <p:cNvPr id="824" name="Google Shape;824;p51"/>
          <p:cNvCxnSpPr>
            <a:stCxn id="817" idx="2"/>
            <a:endCxn id="813" idx="0"/>
          </p:cNvCxnSpPr>
          <p:nvPr/>
        </p:nvCxnSpPr>
        <p:spPr>
          <a:xfrm rot="5400000">
            <a:off x="2659200" y="-621475"/>
            <a:ext cx="449400" cy="33762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5" name="Google Shape;825;p51"/>
          <p:cNvCxnSpPr>
            <a:stCxn id="817" idx="2"/>
            <a:endCxn id="808" idx="0"/>
          </p:cNvCxnSpPr>
          <p:nvPr/>
        </p:nvCxnSpPr>
        <p:spPr>
          <a:xfrm rot="5400000">
            <a:off x="3503250" y="222575"/>
            <a:ext cx="449400" cy="16881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6" name="Google Shape;826;p51"/>
          <p:cNvCxnSpPr>
            <a:stCxn id="817" idx="2"/>
            <a:endCxn id="818" idx="0"/>
          </p:cNvCxnSpPr>
          <p:nvPr/>
        </p:nvCxnSpPr>
        <p:spPr>
          <a:xfrm flipH="1" rot="-5400000">
            <a:off x="4347600" y="1066325"/>
            <a:ext cx="449400" cy="6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7" name="Google Shape;827;p51"/>
          <p:cNvCxnSpPr>
            <a:stCxn id="817" idx="2"/>
            <a:endCxn id="803" idx="0"/>
          </p:cNvCxnSpPr>
          <p:nvPr/>
        </p:nvCxnSpPr>
        <p:spPr>
          <a:xfrm flipH="1" rot="-5400000">
            <a:off x="5191350" y="222575"/>
            <a:ext cx="449400" cy="16881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8" name="Google Shape;828;p51"/>
          <p:cNvCxnSpPr>
            <a:stCxn id="817" idx="2"/>
            <a:endCxn id="819" idx="0"/>
          </p:cNvCxnSpPr>
          <p:nvPr/>
        </p:nvCxnSpPr>
        <p:spPr>
          <a:xfrm flipH="1" rot="-5400000">
            <a:off x="6035400" y="-621475"/>
            <a:ext cx="449400" cy="33762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9" name="Google Shape;829;p51"/>
          <p:cNvCxnSpPr>
            <a:stCxn id="818" idx="1"/>
            <a:endCxn id="820" idx="1"/>
          </p:cNvCxnSpPr>
          <p:nvPr/>
        </p:nvCxnSpPr>
        <p:spPr>
          <a:xfrm>
            <a:off x="3983550" y="1632825"/>
            <a:ext cx="600" cy="12831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0" name="Google Shape;830;p51"/>
          <p:cNvCxnSpPr>
            <a:stCxn id="818" idx="1"/>
            <a:endCxn id="821" idx="1"/>
          </p:cNvCxnSpPr>
          <p:nvPr/>
        </p:nvCxnSpPr>
        <p:spPr>
          <a:xfrm>
            <a:off x="3983550" y="1632825"/>
            <a:ext cx="600" cy="2302200"/>
          </a:xfrm>
          <a:prstGeom prst="bentConnector3">
            <a:avLst>
              <a:gd fmla="val -39689583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31" name="Google Shape;831;p51"/>
          <p:cNvGrpSpPr/>
          <p:nvPr/>
        </p:nvGrpSpPr>
        <p:grpSpPr>
          <a:xfrm>
            <a:off x="6446588" y="93775"/>
            <a:ext cx="1112650" cy="683100"/>
            <a:chOff x="1612325" y="75650"/>
            <a:chExt cx="1112650" cy="683100"/>
          </a:xfrm>
        </p:grpSpPr>
        <p:pic>
          <p:nvPicPr>
            <p:cNvPr id="832" name="Google Shape;832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12325" y="75650"/>
              <a:ext cx="683100" cy="68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p51"/>
            <p:cNvSpPr txBox="1"/>
            <p:nvPr/>
          </p:nvSpPr>
          <p:spPr>
            <a:xfrm>
              <a:off x="2116275" y="75650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PCE Instruments</a:t>
              </a:r>
              <a:endParaRPr sz="400"/>
            </a:p>
          </p:txBody>
        </p:sp>
      </p:grpSp>
      <p:grpSp>
        <p:nvGrpSpPr>
          <p:cNvPr id="834" name="Google Shape;834;p51"/>
          <p:cNvGrpSpPr/>
          <p:nvPr/>
        </p:nvGrpSpPr>
        <p:grpSpPr>
          <a:xfrm>
            <a:off x="97400" y="2087325"/>
            <a:ext cx="1346175" cy="714750"/>
            <a:chOff x="97400" y="2162975"/>
            <a:chExt cx="1346175" cy="714750"/>
          </a:xfrm>
        </p:grpSpPr>
        <p:pic>
          <p:nvPicPr>
            <p:cNvPr id="835" name="Google Shape;835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7400" y="2162975"/>
              <a:ext cx="792600" cy="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51"/>
            <p:cNvSpPr txBox="1"/>
            <p:nvPr/>
          </p:nvSpPr>
          <p:spPr>
            <a:xfrm>
              <a:off x="834875" y="2170188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Fiberscope</a:t>
              </a:r>
              <a:endParaRPr sz="400"/>
            </a:p>
          </p:txBody>
        </p:sp>
      </p:grpSp>
      <p:grpSp>
        <p:nvGrpSpPr>
          <p:cNvPr id="837" name="Google Shape;837;p51"/>
          <p:cNvGrpSpPr/>
          <p:nvPr/>
        </p:nvGrpSpPr>
        <p:grpSpPr>
          <a:xfrm>
            <a:off x="97400" y="4166704"/>
            <a:ext cx="1378575" cy="606796"/>
            <a:chOff x="97400" y="4242354"/>
            <a:chExt cx="1378575" cy="606796"/>
          </a:xfrm>
        </p:grpSpPr>
        <p:pic>
          <p:nvPicPr>
            <p:cNvPr id="838" name="Google Shape;838;p51"/>
            <p:cNvPicPr preferRelativeResize="0"/>
            <p:nvPr/>
          </p:nvPicPr>
          <p:blipFill rotWithShape="1">
            <a:blip r:embed="rId5">
              <a:alphaModFix/>
            </a:blip>
            <a:srcRect b="0" l="0" r="46449" t="0"/>
            <a:stretch/>
          </p:blipFill>
          <p:spPr>
            <a:xfrm>
              <a:off x="97400" y="4242354"/>
              <a:ext cx="737475" cy="606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9" name="Google Shape;839;p51"/>
            <p:cNvSpPr txBox="1"/>
            <p:nvPr/>
          </p:nvSpPr>
          <p:spPr>
            <a:xfrm>
              <a:off x="802475" y="4602850"/>
              <a:ext cx="67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Honeybee Robotics</a:t>
              </a:r>
              <a:endParaRPr sz="400"/>
            </a:p>
          </p:txBody>
        </p:sp>
      </p:grpSp>
      <p:grpSp>
        <p:nvGrpSpPr>
          <p:cNvPr id="840" name="Google Shape;840;p51"/>
          <p:cNvGrpSpPr/>
          <p:nvPr/>
        </p:nvGrpSpPr>
        <p:grpSpPr>
          <a:xfrm>
            <a:off x="1980775" y="4123874"/>
            <a:ext cx="1548850" cy="840150"/>
            <a:chOff x="1980775" y="4199524"/>
            <a:chExt cx="1548850" cy="840150"/>
          </a:xfrm>
        </p:grpSpPr>
        <p:pic>
          <p:nvPicPr>
            <p:cNvPr id="841" name="Google Shape;841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80775" y="4199524"/>
              <a:ext cx="940150" cy="84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2" name="Google Shape;842;p51"/>
            <p:cNvSpPr txBox="1"/>
            <p:nvPr/>
          </p:nvSpPr>
          <p:spPr>
            <a:xfrm>
              <a:off x="2920925" y="4793363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In-pipe Robotics</a:t>
              </a:r>
              <a:endParaRPr sz="400"/>
            </a:p>
          </p:txBody>
        </p:sp>
      </p:grpSp>
      <p:grpSp>
        <p:nvGrpSpPr>
          <p:cNvPr id="843" name="Google Shape;843;p51"/>
          <p:cNvGrpSpPr/>
          <p:nvPr/>
        </p:nvGrpSpPr>
        <p:grpSpPr>
          <a:xfrm>
            <a:off x="2067975" y="2120675"/>
            <a:ext cx="1631800" cy="573976"/>
            <a:chOff x="2067975" y="2196325"/>
            <a:chExt cx="1631800" cy="573976"/>
          </a:xfrm>
        </p:grpSpPr>
        <p:pic>
          <p:nvPicPr>
            <p:cNvPr id="844" name="Google Shape;844;p51"/>
            <p:cNvPicPr preferRelativeResize="0"/>
            <p:nvPr/>
          </p:nvPicPr>
          <p:blipFill rotWithShape="1">
            <a:blip r:embed="rId7">
              <a:alphaModFix/>
            </a:blip>
            <a:srcRect b="28487" l="0" r="0" t="31366"/>
            <a:stretch/>
          </p:blipFill>
          <p:spPr>
            <a:xfrm>
              <a:off x="2067975" y="2373201"/>
              <a:ext cx="1631800" cy="397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5" name="Google Shape;845;p51"/>
            <p:cNvSpPr txBox="1"/>
            <p:nvPr/>
          </p:nvSpPr>
          <p:spPr>
            <a:xfrm>
              <a:off x="2560800" y="2196325"/>
              <a:ext cx="730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Eddify Technologies</a:t>
              </a:r>
              <a:endParaRPr sz="400"/>
            </a:p>
          </p:txBody>
        </p:sp>
      </p:grpSp>
      <p:grpSp>
        <p:nvGrpSpPr>
          <p:cNvPr id="846" name="Google Shape;846;p51"/>
          <p:cNvGrpSpPr/>
          <p:nvPr/>
        </p:nvGrpSpPr>
        <p:grpSpPr>
          <a:xfrm>
            <a:off x="4049675" y="2120663"/>
            <a:ext cx="1441875" cy="573987"/>
            <a:chOff x="4049675" y="2196313"/>
            <a:chExt cx="1441875" cy="573987"/>
          </a:xfrm>
        </p:grpSpPr>
        <p:pic>
          <p:nvPicPr>
            <p:cNvPr id="847" name="Google Shape;847;p5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01575" y="2196325"/>
              <a:ext cx="889975" cy="57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p51"/>
            <p:cNvSpPr txBox="1"/>
            <p:nvPr/>
          </p:nvSpPr>
          <p:spPr>
            <a:xfrm>
              <a:off x="4049675" y="2196313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Yoon et. al, 2010.</a:t>
              </a:r>
              <a:endParaRPr sz="400"/>
            </a:p>
          </p:txBody>
        </p:sp>
      </p:grpSp>
      <p:grpSp>
        <p:nvGrpSpPr>
          <p:cNvPr id="849" name="Google Shape;849;p51"/>
          <p:cNvGrpSpPr/>
          <p:nvPr/>
        </p:nvGrpSpPr>
        <p:grpSpPr>
          <a:xfrm>
            <a:off x="5671675" y="2120663"/>
            <a:ext cx="1503175" cy="573992"/>
            <a:chOff x="5671675" y="2196313"/>
            <a:chExt cx="1503175" cy="573992"/>
          </a:xfrm>
        </p:grpSpPr>
        <p:pic>
          <p:nvPicPr>
            <p:cNvPr id="850" name="Google Shape;850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041241" y="2196330"/>
              <a:ext cx="1133609" cy="573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51"/>
            <p:cNvSpPr txBox="1"/>
            <p:nvPr/>
          </p:nvSpPr>
          <p:spPr>
            <a:xfrm>
              <a:off x="5671675" y="2196313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Nexxis</a:t>
              </a:r>
              <a:endParaRPr sz="400"/>
            </a:p>
          </p:txBody>
        </p:sp>
      </p:grpSp>
      <p:grpSp>
        <p:nvGrpSpPr>
          <p:cNvPr id="852" name="Google Shape;852;p51"/>
          <p:cNvGrpSpPr/>
          <p:nvPr/>
        </p:nvGrpSpPr>
        <p:grpSpPr>
          <a:xfrm>
            <a:off x="5491550" y="4136850"/>
            <a:ext cx="1377250" cy="827163"/>
            <a:chOff x="5491550" y="4212500"/>
            <a:chExt cx="1377250" cy="827163"/>
          </a:xfrm>
        </p:grpSpPr>
        <p:pic>
          <p:nvPicPr>
            <p:cNvPr id="853" name="Google Shape;853;p5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491550" y="4212500"/>
              <a:ext cx="889975" cy="81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4" name="Google Shape;854;p51"/>
            <p:cNvSpPr txBox="1"/>
            <p:nvPr/>
          </p:nvSpPr>
          <p:spPr>
            <a:xfrm>
              <a:off x="6260100" y="4793363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Nayak et. al. 2014</a:t>
              </a:r>
              <a:endParaRPr sz="400"/>
            </a:p>
          </p:txBody>
        </p:sp>
      </p:grpSp>
      <p:grpSp>
        <p:nvGrpSpPr>
          <p:cNvPr id="855" name="Google Shape;855;p51"/>
          <p:cNvGrpSpPr/>
          <p:nvPr/>
        </p:nvGrpSpPr>
        <p:grpSpPr>
          <a:xfrm>
            <a:off x="7548100" y="602013"/>
            <a:ext cx="1396801" cy="814212"/>
            <a:chOff x="7548100" y="677663"/>
            <a:chExt cx="1396801" cy="814212"/>
          </a:xfrm>
        </p:grpSpPr>
        <p:pic>
          <p:nvPicPr>
            <p:cNvPr id="856" name="Google Shape;856;p5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096056" y="677675"/>
              <a:ext cx="848844" cy="81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7" name="Google Shape;857;p51"/>
            <p:cNvSpPr txBox="1"/>
            <p:nvPr/>
          </p:nvSpPr>
          <p:spPr>
            <a:xfrm>
              <a:off x="7548100" y="677663"/>
              <a:ext cx="608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InspectorX GmbH</a:t>
              </a:r>
              <a:endParaRPr sz="400"/>
            </a:p>
          </p:txBody>
        </p:sp>
      </p:grpSp>
      <p:grpSp>
        <p:nvGrpSpPr>
          <p:cNvPr id="858" name="Google Shape;858;p51"/>
          <p:cNvGrpSpPr/>
          <p:nvPr/>
        </p:nvGrpSpPr>
        <p:grpSpPr>
          <a:xfrm>
            <a:off x="3633838" y="4068863"/>
            <a:ext cx="1370313" cy="963137"/>
            <a:chOff x="3643188" y="4199526"/>
            <a:chExt cx="1370313" cy="963137"/>
          </a:xfrm>
        </p:grpSpPr>
        <p:pic>
          <p:nvPicPr>
            <p:cNvPr id="859" name="Google Shape;859;p51"/>
            <p:cNvPicPr preferRelativeResize="0"/>
            <p:nvPr/>
          </p:nvPicPr>
          <p:blipFill rotWithShape="1">
            <a:blip r:embed="rId12">
              <a:alphaModFix/>
            </a:blip>
            <a:srcRect b="0" l="0" r="0" t="31105"/>
            <a:stretch/>
          </p:blipFill>
          <p:spPr>
            <a:xfrm>
              <a:off x="3643188" y="4199526"/>
              <a:ext cx="813000" cy="84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p51"/>
            <p:cNvSpPr txBox="1"/>
            <p:nvPr/>
          </p:nvSpPr>
          <p:spPr>
            <a:xfrm>
              <a:off x="4404800" y="4793363"/>
              <a:ext cx="608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/>
                <a:t>Image: L.A. Cicero, Stanford University</a:t>
              </a:r>
              <a:endParaRPr sz="400"/>
            </a:p>
          </p:txBody>
        </p:sp>
      </p:grpSp>
      <p:sp>
        <p:nvSpPr>
          <p:cNvPr id="861" name="Google Shape;861;p51"/>
          <p:cNvSpPr txBox="1"/>
          <p:nvPr>
            <p:ph type="title"/>
          </p:nvPr>
        </p:nvSpPr>
        <p:spPr>
          <a:xfrm>
            <a:off x="0" y="0"/>
            <a:ext cx="543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Detailed Product Review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-100" y="-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Industrial </a:t>
            </a:r>
            <a:r>
              <a:rPr lang="en" sz="2400"/>
              <a:t>Pipe Inspection</a:t>
            </a:r>
            <a:endParaRPr sz="2400"/>
          </a:p>
        </p:txBody>
      </p:sp>
      <p:sp>
        <p:nvSpPr>
          <p:cNvPr id="87" name="Google Shape;87;p16"/>
          <p:cNvSpPr txBox="1"/>
          <p:nvPr/>
        </p:nvSpPr>
        <p:spPr>
          <a:xfrm>
            <a:off x="0" y="6127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Industrial pipes are</a:t>
            </a:r>
            <a:r>
              <a:rPr lang="en" sz="2000"/>
              <a:t> inspected during maintenance</a:t>
            </a:r>
            <a:r>
              <a:rPr lang="en" sz="2000"/>
              <a:t> or after installation</a:t>
            </a:r>
            <a:endParaRPr sz="20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333" y="2427619"/>
            <a:ext cx="2106315" cy="139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886" y="1570533"/>
            <a:ext cx="2089019" cy="139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667" y="3280205"/>
            <a:ext cx="2089020" cy="1392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3547251" y="1864313"/>
            <a:ext cx="1364700" cy="563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 flipH="1" rot="10800000">
            <a:off x="3547126" y="3823413"/>
            <a:ext cx="1364700" cy="563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3204950" y="1516538"/>
            <a:ext cx="1340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Blockage</a:t>
            </a:r>
            <a:endParaRPr sz="1600"/>
          </a:p>
        </p:txBody>
      </p:sp>
      <p:sp>
        <p:nvSpPr>
          <p:cNvPr id="94" name="Google Shape;94;p16"/>
          <p:cNvSpPr txBox="1"/>
          <p:nvPr/>
        </p:nvSpPr>
        <p:spPr>
          <a:xfrm>
            <a:off x="2665694" y="4361213"/>
            <a:ext cx="200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Structural Damage</a:t>
            </a:r>
            <a:endParaRPr sz="1600"/>
          </a:p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595308" y="-718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6" name="Google Shape;96;p16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97" name="Google Shape;97;p16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98" name="Google Shape;98;p16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02" name="Google Shape;102;p16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and Tension Modeling</a:t>
            </a:r>
            <a:endParaRPr/>
          </a:p>
        </p:txBody>
      </p:sp>
      <p:sp>
        <p:nvSpPr>
          <p:cNvPr id="867" name="Google Shape;867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2"/>
          <p:cNvSpPr txBox="1"/>
          <p:nvPr>
            <p:ph idx="12" type="sldNum"/>
          </p:nvPr>
        </p:nvSpPr>
        <p:spPr>
          <a:xfrm>
            <a:off x="85296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9" name="Google Shape;8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1812"/>
            <a:ext cx="4621825" cy="36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833" y="1041812"/>
            <a:ext cx="4520042" cy="36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" y="886862"/>
            <a:ext cx="4665176" cy="36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438" y="886863"/>
            <a:ext cx="4563126" cy="36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53"/>
          <p:cNvSpPr txBox="1"/>
          <p:nvPr>
            <p:ph idx="12" type="sldNum"/>
          </p:nvPr>
        </p:nvSpPr>
        <p:spPr>
          <a:xfrm>
            <a:off x="85296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8" name="Google Shape;878;p53"/>
          <p:cNvSpPr txBox="1"/>
          <p:nvPr/>
        </p:nvSpPr>
        <p:spPr>
          <a:xfrm>
            <a:off x="0" y="72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Safety Factors</a:t>
            </a:r>
            <a:endParaRPr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Google Shape;8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538" y="572701"/>
            <a:ext cx="5654925" cy="45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5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Safety Factors Cont.</a:t>
            </a:r>
            <a:endParaRPr sz="2400"/>
          </a:p>
        </p:txBody>
      </p:sp>
      <p:sp>
        <p:nvSpPr>
          <p:cNvPr id="885" name="Google Shape;885;p54"/>
          <p:cNvSpPr txBox="1"/>
          <p:nvPr>
            <p:ph idx="12" type="sldNum"/>
          </p:nvPr>
        </p:nvSpPr>
        <p:spPr>
          <a:xfrm>
            <a:off x="85296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5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Risk Analysis</a:t>
            </a:r>
            <a:endParaRPr sz="2400"/>
          </a:p>
        </p:txBody>
      </p:sp>
      <p:sp>
        <p:nvSpPr>
          <p:cNvPr id="891" name="Google Shape;891;p55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2" name="Google Shape;89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450" y="831300"/>
            <a:ext cx="6622556" cy="400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6"/>
          <p:cNvSpPr txBox="1"/>
          <p:nvPr/>
        </p:nvSpPr>
        <p:spPr>
          <a:xfrm>
            <a:off x="0" y="-1046700"/>
            <a:ext cx="9144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10: Prototype 1 Material Selection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Desired material properties and candidates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Procurement challenges</a:t>
            </a:r>
            <a:endParaRPr/>
          </a:p>
        </p:txBody>
      </p:sp>
      <p:sp>
        <p:nvSpPr>
          <p:cNvPr id="898" name="Google Shape;898;p56"/>
          <p:cNvSpPr txBox="1"/>
          <p:nvPr/>
        </p:nvSpPr>
        <p:spPr>
          <a:xfrm>
            <a:off x="0" y="0"/>
            <a:ext cx="775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Material Selection </a:t>
            </a:r>
            <a:endParaRPr sz="2400"/>
          </a:p>
        </p:txBody>
      </p:sp>
      <p:sp>
        <p:nvSpPr>
          <p:cNvPr id="899" name="Google Shape;899;p56"/>
          <p:cNvSpPr txBox="1"/>
          <p:nvPr/>
        </p:nvSpPr>
        <p:spPr>
          <a:xfrm>
            <a:off x="208075" y="1216838"/>
            <a:ext cx="4672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Thermoplastic Polyurethane (TPU) is “the bridge between rubber and plastic”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Has been used for previous vine robots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Recommended</a:t>
            </a:r>
            <a:r>
              <a:rPr lang="en"/>
              <a:t> to us by Professor Hawkes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team created an analytical model to estimate the Safety Factor of a potential vine burst for our use case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model requires yield data of TPU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 experiment was </a:t>
            </a:r>
            <a:r>
              <a:rPr lang="en"/>
              <a:t>designed to determine yield stress</a:t>
            </a:r>
            <a:endParaRPr/>
          </a:p>
        </p:txBody>
      </p:sp>
      <p:sp>
        <p:nvSpPr>
          <p:cNvPr id="900" name="Google Shape;900;p56"/>
          <p:cNvSpPr txBox="1"/>
          <p:nvPr/>
        </p:nvSpPr>
        <p:spPr>
          <a:xfrm>
            <a:off x="123950" y="816650"/>
            <a:ext cx="325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 </a:t>
            </a:r>
            <a:endParaRPr/>
          </a:p>
        </p:txBody>
      </p:sp>
      <p:sp>
        <p:nvSpPr>
          <p:cNvPr id="901" name="Google Shape;901;p56"/>
          <p:cNvSpPr txBox="1"/>
          <p:nvPr/>
        </p:nvSpPr>
        <p:spPr>
          <a:xfrm>
            <a:off x="5081450" y="148725"/>
            <a:ext cx="28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Procurement / Properties TPU</a:t>
            </a:r>
            <a:endParaRPr/>
          </a:p>
        </p:txBody>
      </p:sp>
      <p:sp>
        <p:nvSpPr>
          <p:cNvPr id="902" name="Google Shape;902;p56"/>
          <p:cNvSpPr txBox="1"/>
          <p:nvPr/>
        </p:nvSpPr>
        <p:spPr>
          <a:xfrm>
            <a:off x="5081438" y="658238"/>
            <a:ext cx="3402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Polyfilm Inc. (Supplier)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Hydrolysis Resistant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Strong resistance to impact, abrasions, and tears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Recyclable</a:t>
            </a:r>
            <a:endParaRPr/>
          </a:p>
        </p:txBody>
      </p:sp>
      <p:pic>
        <p:nvPicPr>
          <p:cNvPr id="903" name="Google Shape;903;p56"/>
          <p:cNvPicPr preferRelativeResize="0"/>
          <p:nvPr/>
        </p:nvPicPr>
        <p:blipFill rotWithShape="1">
          <a:blip r:embed="rId3">
            <a:alphaModFix/>
          </a:blip>
          <a:srcRect b="18696" l="0" r="0" t="7812"/>
          <a:stretch/>
        </p:blipFill>
        <p:spPr>
          <a:xfrm rot="5400000">
            <a:off x="5486864" y="2475187"/>
            <a:ext cx="2946399" cy="2055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4" name="Google Shape;904;p56"/>
          <p:cNvCxnSpPr>
            <a:stCxn id="903" idx="2"/>
          </p:cNvCxnSpPr>
          <p:nvPr/>
        </p:nvCxnSpPr>
        <p:spPr>
          <a:xfrm flipH="1">
            <a:off x="4408101" y="3502849"/>
            <a:ext cx="1524300" cy="39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5" name="Google Shape;905;p56"/>
          <p:cNvSpPr txBox="1"/>
          <p:nvPr/>
        </p:nvSpPr>
        <p:spPr>
          <a:xfrm>
            <a:off x="2176950" y="3681000"/>
            <a:ext cx="2478900" cy="400200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TPU sample from supplier</a:t>
            </a:r>
            <a:endParaRPr i="1"/>
          </a:p>
        </p:txBody>
      </p:sp>
      <p:sp>
        <p:nvSpPr>
          <p:cNvPr id="906" name="Google Shape;906;p56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7"/>
          <p:cNvSpPr txBox="1"/>
          <p:nvPr/>
        </p:nvSpPr>
        <p:spPr>
          <a:xfrm>
            <a:off x="146350" y="116400"/>
            <a:ext cx="6554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1 Tip Mount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57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3" name="Google Shape;9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450" y="0"/>
            <a:ext cx="3449950" cy="23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57"/>
          <p:cNvSpPr txBox="1"/>
          <p:nvPr/>
        </p:nvSpPr>
        <p:spPr>
          <a:xfrm>
            <a:off x="146350" y="1209150"/>
            <a:ext cx="3815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Designed to mount camera system to the front of the vine robot.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Small scale tip mounts have been deployed by other researchers.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Challenges: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Tip mount weighs down the nose of the robot.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Robot grows through the tip mount as opposed to pushing it along.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5" name="Google Shape;91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053" y="1821625"/>
            <a:ext cx="2478975" cy="350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8"/>
          <p:cNvSpPr txBox="1"/>
          <p:nvPr/>
        </p:nvSpPr>
        <p:spPr>
          <a:xfrm>
            <a:off x="94175" y="-1262100"/>
            <a:ext cx="9144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12: Prototype 1 Communications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Requirements for communication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Different options explored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Outcome, ongoing efforts, and future plans.</a:t>
            </a:r>
            <a:endParaRPr/>
          </a:p>
        </p:txBody>
      </p:sp>
      <p:sp>
        <p:nvSpPr>
          <p:cNvPr id="921" name="Google Shape;921;p58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Prototype 1 Communications (Bonus Slide)</a:t>
            </a:r>
            <a:endParaRPr sz="2400"/>
          </a:p>
        </p:txBody>
      </p:sp>
      <p:sp>
        <p:nvSpPr>
          <p:cNvPr id="922" name="Google Shape;922;p58"/>
          <p:cNvSpPr txBox="1"/>
          <p:nvPr/>
        </p:nvSpPr>
        <p:spPr>
          <a:xfrm>
            <a:off x="76200" y="765475"/>
            <a:ext cx="4415400" cy="1262100"/>
          </a:xfrm>
          <a:prstGeom prst="rect">
            <a:avLst/>
          </a:prstGeom>
          <a:noFill/>
          <a:ln cap="flat" cmpd="sng" w="7620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Requirements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Wired connection from tip to base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Low Latency live video transmission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58"/>
          <p:cNvSpPr txBox="1"/>
          <p:nvPr/>
        </p:nvSpPr>
        <p:spPr>
          <a:xfrm>
            <a:off x="76200" y="2676875"/>
            <a:ext cx="4415400" cy="16662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Outcome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Amcrest IP camera (wireless) to Wi-Fi router (Ethernet cable) to computer at the base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Raspberry Pi with pressure sensor (wireless) to Wi-Fi router to computer at base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58"/>
          <p:cNvSpPr txBox="1"/>
          <p:nvPr/>
        </p:nvSpPr>
        <p:spPr>
          <a:xfrm>
            <a:off x="4649775" y="768888"/>
            <a:ext cx="4415400" cy="1693200"/>
          </a:xfrm>
          <a:prstGeom prst="rect">
            <a:avLst/>
          </a:prstGeom>
          <a:noFill/>
          <a:ln cap="flat" cmpd="sng" w="76200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Options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Wireless Protocol: RF</a:t>
            </a:r>
            <a:r>
              <a:rPr lang="en"/>
              <a:t> (Analog)</a:t>
            </a:r>
            <a:r>
              <a:rPr lang="en"/>
              <a:t>, WiFi (Digital)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Wired Communication: Ethernet, USB, Analog Video, HDMI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Camera: Drone Cam, IP Cam, Action Cam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58"/>
          <p:cNvSpPr txBox="1"/>
          <p:nvPr/>
        </p:nvSpPr>
        <p:spPr>
          <a:xfrm>
            <a:off x="4649775" y="2676875"/>
            <a:ext cx="4415400" cy="1454700"/>
          </a:xfrm>
          <a:prstGeom prst="rect">
            <a:avLst/>
          </a:prstGeom>
          <a:noFill/>
          <a:ln cap="flat" cmpd="sng" w="7620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Future Plans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Investigate various methods of video transmission to find the most optimal live view options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58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9"/>
          <p:cNvSpPr txBox="1"/>
          <p:nvPr/>
        </p:nvSpPr>
        <p:spPr>
          <a:xfrm>
            <a:off x="0" y="-1295400"/>
            <a:ext cx="9144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13: Prototype 1 User Interface and Sensing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Requirements for UI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Different options explored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Outcome, ongoing efforts, and future plans.</a:t>
            </a:r>
            <a:endParaRPr/>
          </a:p>
        </p:txBody>
      </p:sp>
      <p:sp>
        <p:nvSpPr>
          <p:cNvPr id="932" name="Google Shape;932;p59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User Interface and Sensing</a:t>
            </a:r>
            <a:endParaRPr sz="2400"/>
          </a:p>
        </p:txBody>
      </p:sp>
      <p:sp>
        <p:nvSpPr>
          <p:cNvPr id="933" name="Google Shape;933;p59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4" name="Google Shape;934;p59"/>
          <p:cNvSpPr txBox="1"/>
          <p:nvPr>
            <p:ph idx="4294967295" type="body"/>
          </p:nvPr>
        </p:nvSpPr>
        <p:spPr>
          <a:xfrm>
            <a:off x="311700" y="1152475"/>
            <a:ext cx="38739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Python, PyQT module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Displays live camera, pressure data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935" name="Google Shape;93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750" y="832825"/>
            <a:ext cx="5103450" cy="337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0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Detailed Base Station Testing Results</a:t>
            </a:r>
            <a:endParaRPr sz="2400"/>
          </a:p>
        </p:txBody>
      </p:sp>
      <p:sp>
        <p:nvSpPr>
          <p:cNvPr id="941" name="Google Shape;941;p60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2" name="Google Shape;94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87" y="685200"/>
            <a:ext cx="5591168" cy="42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60"/>
          <p:cNvSpPr txBox="1"/>
          <p:nvPr/>
        </p:nvSpPr>
        <p:spPr>
          <a:xfrm>
            <a:off x="6245750" y="2156100"/>
            <a:ext cx="262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Moving average used to compute the pressure over time</a:t>
            </a:r>
            <a:endParaRPr sz="16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1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49" name="Google Shape;949;p61"/>
          <p:cNvGraphicFramePr/>
          <p:nvPr/>
        </p:nvGraphicFramePr>
        <p:xfrm>
          <a:off x="762000" y="1094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{44FCF585-CE9E-4501-9530-7E88BBD4565D}</a:tableStyleId>
              </a:tblPr>
              <a:tblGrid>
                <a:gridCol w="952500"/>
                <a:gridCol w="952500"/>
                <a:gridCol w="952500"/>
                <a:gridCol w="952500"/>
                <a:gridCol w="952500"/>
                <a:gridCol w="952500"/>
                <a:gridCol w="952500"/>
                <a:gridCol w="952500"/>
              </a:tblGrid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Diameter (m)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Yield Force (N)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Inversion Force (N)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Friction Factor (N/m)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Tail Mass (kg/m)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Normal Force (N/m)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Friction Coefficient mu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Density (kg/m^3)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2.69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1201.40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0.45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0.63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2.14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1201.40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0.45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1.78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0.26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1201.40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0.45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0.45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1.32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0.34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1201.40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0.94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1201.40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Standard Deviations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Yield Force (N)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Inversion Force (N)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Friction Factor (N/m)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row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 hMerge="1"/>
                <a:tc rowSpan="6" hMerge="1"/>
                <a:tc rowSpan="6" hMerge="1"/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0.04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0.05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0.16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 vMerge="1"/>
                <a:tc hMerge="1" vMerge="1"/>
                <a:tc hMerge="1" vMerge="1"/>
                <a:tc hMerge="1" vMerge="1"/>
              </a:tr>
            </a:tbl>
          </a:graphicData>
        </a:graphic>
      </p:graphicFrame>
      <p:sp>
        <p:nvSpPr>
          <p:cNvPr id="950" name="Google Shape;950;p61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Detailed Base Station Testing Results Cont’d</a:t>
            </a:r>
            <a:endParaRPr sz="2400"/>
          </a:p>
        </p:txBody>
      </p:sp>
      <p:sp>
        <p:nvSpPr>
          <p:cNvPr id="951" name="Google Shape;951;p61"/>
          <p:cNvSpPr txBox="1"/>
          <p:nvPr/>
        </p:nvSpPr>
        <p:spPr>
          <a:xfrm>
            <a:off x="762000" y="3951825"/>
            <a:ext cx="762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Summary of results for different robot body diameters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</a:t>
            </a:r>
            <a:r>
              <a:rPr lang="en"/>
              <a:t> Inspection Challenges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639" y="873249"/>
            <a:ext cx="1579146" cy="142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6926616" y="261050"/>
            <a:ext cx="1579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Wheeled robot (Fiberscope)</a:t>
            </a:r>
            <a:endParaRPr sz="1600"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3566" y="2297284"/>
            <a:ext cx="1593505" cy="142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6974016" y="3721311"/>
            <a:ext cx="1484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Tracked robot (In-pipe Robotics)</a:t>
            </a:r>
            <a:endParaRPr sz="1600"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2615" y="873250"/>
            <a:ext cx="1424030" cy="142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5472430" y="261050"/>
            <a:ext cx="148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Borescope (Vevor)</a:t>
            </a:r>
            <a:endParaRPr sz="1600"/>
          </a:p>
        </p:txBody>
      </p:sp>
      <p:sp>
        <p:nvSpPr>
          <p:cNvPr id="114" name="Google Shape;114;p17"/>
          <p:cNvSpPr txBox="1"/>
          <p:nvPr/>
        </p:nvSpPr>
        <p:spPr>
          <a:xfrm>
            <a:off x="5442017" y="3721311"/>
            <a:ext cx="1484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Drone (</a:t>
            </a:r>
            <a:r>
              <a:rPr lang="en" sz="1600"/>
              <a:t>Inspector X GmbH)</a:t>
            </a:r>
            <a:endParaRPr sz="1600"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2013" y="2297278"/>
            <a:ext cx="1484633" cy="142402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597350" y="1401900"/>
            <a:ext cx="4186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Four fundamental limitations of existing technologies: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Vertical pipe sections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Changes in pipe diameter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Turns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Long pipe sections</a:t>
            </a:r>
            <a:endParaRPr sz="2000"/>
          </a:p>
        </p:txBody>
      </p:sp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8" name="Google Shape;118;p17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119" name="Google Shape;119;p17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24" name="Google Shape;124;p17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2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Capstan Friction Testing</a:t>
            </a:r>
            <a:endParaRPr sz="2400"/>
          </a:p>
        </p:txBody>
      </p:sp>
      <p:sp>
        <p:nvSpPr>
          <p:cNvPr id="957" name="Google Shape;957;p62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8" name="Google Shape;95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" y="876300"/>
            <a:ext cx="8420100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3"/>
          <p:cNvSpPr txBox="1"/>
          <p:nvPr/>
        </p:nvSpPr>
        <p:spPr>
          <a:xfrm>
            <a:off x="0" y="-831300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5: Detailed Material Testing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Fixture design and more results from Raj</a:t>
            </a:r>
            <a:endParaRPr/>
          </a:p>
        </p:txBody>
      </p:sp>
      <p:sp>
        <p:nvSpPr>
          <p:cNvPr id="964" name="Google Shape;964;p63"/>
          <p:cNvSpPr txBox="1"/>
          <p:nvPr/>
        </p:nvSpPr>
        <p:spPr>
          <a:xfrm>
            <a:off x="0" y="-28825"/>
            <a:ext cx="505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Detailed Material Testing Data</a:t>
            </a:r>
            <a:endParaRPr sz="2400"/>
          </a:p>
        </p:txBody>
      </p:sp>
      <p:sp>
        <p:nvSpPr>
          <p:cNvPr id="965" name="Google Shape;965;p63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66" name="Google Shape;966;p63"/>
          <p:cNvGraphicFramePr/>
          <p:nvPr/>
        </p:nvGraphicFramePr>
        <p:xfrm>
          <a:off x="750800" y="293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{44FCF585-CE9E-4501-9530-7E88BBD4565D}</a:tableStyleId>
              </a:tblPr>
              <a:tblGrid>
                <a:gridCol w="2273725"/>
                <a:gridCol w="1120075"/>
                <a:gridCol w="1120075"/>
                <a:gridCol w="1120075"/>
                <a:gridCol w="1120075"/>
                <a:gridCol w="1120075"/>
              </a:tblGrid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T-Joint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Avg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STDEV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Yield Strength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4.94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5.05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5.05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5.01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Elongation at Yield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0.66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Ultimate Tensile Stress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5.18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6.20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7.36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1.09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Ultimate Tensile Strain (%)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0.99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1.45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2.24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1.56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0.64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Young’s Modulus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9.13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1.14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67" name="Google Shape;967;p63"/>
          <p:cNvGraphicFramePr/>
          <p:nvPr/>
        </p:nvGraphicFramePr>
        <p:xfrm>
          <a:off x="750800" y="496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{44FCF585-CE9E-4501-9530-7E88BBD4565D}</a:tableStyleId>
              </a:tblPr>
              <a:tblGrid>
                <a:gridCol w="1111425"/>
                <a:gridCol w="1162300"/>
                <a:gridCol w="1120075"/>
                <a:gridCol w="1120075"/>
                <a:gridCol w="1245500"/>
                <a:gridCol w="1162300"/>
                <a:gridCol w="952500"/>
              </a:tblGrid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Original Material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3 Alt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Avg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STDEV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Yield Strength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6.14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6.49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5.66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6.82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6.27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Elongation at Yield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Ultimate Tensile Stress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7.70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7.93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7.35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7.35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7.58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Ultimate Tensile Strain (%)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1.63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1.63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1.75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1.75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1.69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Young’s Modulus (MPa)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10.80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11.50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9.84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8.11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10.06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1.47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Diameter Characterization</a:t>
            </a:r>
            <a:endParaRPr/>
          </a:p>
        </p:txBody>
      </p:sp>
      <p:sp>
        <p:nvSpPr>
          <p:cNvPr id="973" name="Google Shape;973;p64"/>
          <p:cNvSpPr txBox="1"/>
          <p:nvPr>
            <p:ph idx="1" type="body"/>
          </p:nvPr>
        </p:nvSpPr>
        <p:spPr>
          <a:xfrm>
            <a:off x="311700" y="824100"/>
            <a:ext cx="3932700" cy="205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Purpose: Figure out the footprint of 160 ft long vine robot stored on a spool.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Diameter of a spooled length of material can be estimated using the thickness of the material itself.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We must however account for packing inefficiencies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D</a:t>
            </a:r>
            <a:r>
              <a:rPr baseline="-25000" lang="en" sz="1400"/>
              <a:t>1</a:t>
            </a:r>
            <a:r>
              <a:rPr lang="en" sz="1400"/>
              <a:t> = 0.022 (Initial Thickness of TPU film)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974" name="Google Shape;97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825" y="301775"/>
            <a:ext cx="3163324" cy="23731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5" name="Google Shape;975;p64"/>
          <p:cNvGraphicFramePr/>
          <p:nvPr/>
        </p:nvGraphicFramePr>
        <p:xfrm>
          <a:off x="978375" y="3132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{2F8C2E10-6D4C-4DB2-8309-25182D8C3860}</a:tableStyleId>
              </a:tblPr>
              <a:tblGrid>
                <a:gridCol w="1299675"/>
                <a:gridCol w="1299675"/>
              </a:tblGrid>
              <a:tr h="58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Diameter Column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Circumference Column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</a:t>
                      </a:r>
                      <a:r>
                        <a:rPr baseline="-25000"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</a:t>
                      </a:r>
                      <a:r>
                        <a:rPr baseline="-25000" lang="en"/>
                        <a:t>1</a:t>
                      </a:r>
                      <a:r>
                        <a:rPr lang="en"/>
                        <a:t>𝛑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(1,1) + D</a:t>
                      </a:r>
                      <a:r>
                        <a:rPr baseline="-25000" lang="en"/>
                        <a:t>1</a:t>
                      </a:r>
                      <a:endParaRPr baseline="-2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(1,2) + (2,1)𝛑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976" name="Google Shape;97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800" y="2674901"/>
            <a:ext cx="4313386" cy="231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5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Unconstrained Buckling Model</a:t>
            </a:r>
            <a:endParaRPr sz="2400"/>
          </a:p>
        </p:txBody>
      </p:sp>
      <p:sp>
        <p:nvSpPr>
          <p:cNvPr id="982" name="Google Shape;982;p65"/>
          <p:cNvSpPr/>
          <p:nvPr/>
        </p:nvSpPr>
        <p:spPr>
          <a:xfrm>
            <a:off x="4170450" y="2803475"/>
            <a:ext cx="1823675" cy="1773350"/>
          </a:xfrm>
          <a:prstGeom prst="flowChartMagneticDisk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65"/>
          <p:cNvSpPr/>
          <p:nvPr/>
        </p:nvSpPr>
        <p:spPr>
          <a:xfrm rot="3322657">
            <a:off x="5919665" y="445789"/>
            <a:ext cx="761926" cy="4078071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65"/>
          <p:cNvSpPr/>
          <p:nvPr/>
        </p:nvSpPr>
        <p:spPr>
          <a:xfrm>
            <a:off x="4170438" y="2803475"/>
            <a:ext cx="1823700" cy="591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65"/>
          <p:cNvSpPr/>
          <p:nvPr/>
        </p:nvSpPr>
        <p:spPr>
          <a:xfrm>
            <a:off x="7175850" y="494175"/>
            <a:ext cx="1349400" cy="519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Tip Mount</a:t>
            </a:r>
            <a:endParaRPr sz="1800"/>
          </a:p>
        </p:txBody>
      </p:sp>
      <p:cxnSp>
        <p:nvCxnSpPr>
          <p:cNvPr id="986" name="Google Shape;986;p65"/>
          <p:cNvCxnSpPr>
            <a:stCxn id="983" idx="0"/>
          </p:cNvCxnSpPr>
          <p:nvPr/>
        </p:nvCxnSpPr>
        <p:spPr>
          <a:xfrm flipH="1">
            <a:off x="4848328" y="1326674"/>
            <a:ext cx="3130500" cy="2635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987" name="Google Shape;987;p65"/>
          <p:cNvCxnSpPr/>
          <p:nvPr/>
        </p:nvCxnSpPr>
        <p:spPr>
          <a:xfrm flipH="1">
            <a:off x="6839025" y="2195375"/>
            <a:ext cx="3600" cy="1200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988" name="Google Shape;988;p65"/>
          <p:cNvCxnSpPr/>
          <p:nvPr/>
        </p:nvCxnSpPr>
        <p:spPr>
          <a:xfrm flipH="1">
            <a:off x="7782000" y="1013175"/>
            <a:ext cx="3600" cy="1519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989" name="Google Shape;989;p65"/>
          <p:cNvSpPr txBox="1"/>
          <p:nvPr/>
        </p:nvSpPr>
        <p:spPr>
          <a:xfrm>
            <a:off x="6950475" y="2995163"/>
            <a:ext cx="121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Body Weight</a:t>
            </a:r>
            <a:endParaRPr sz="1800"/>
          </a:p>
        </p:txBody>
      </p:sp>
      <p:sp>
        <p:nvSpPr>
          <p:cNvPr id="990" name="Google Shape;990;p65"/>
          <p:cNvSpPr txBox="1"/>
          <p:nvPr/>
        </p:nvSpPr>
        <p:spPr>
          <a:xfrm>
            <a:off x="4405975" y="3962475"/>
            <a:ext cx="121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Tail Tension</a:t>
            </a:r>
            <a:endParaRPr sz="1800"/>
          </a:p>
        </p:txBody>
      </p:sp>
      <p:sp>
        <p:nvSpPr>
          <p:cNvPr id="991" name="Google Shape;991;p65"/>
          <p:cNvSpPr txBox="1"/>
          <p:nvPr/>
        </p:nvSpPr>
        <p:spPr>
          <a:xfrm>
            <a:off x="7861425" y="2020475"/>
            <a:ext cx="121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Tip Mount Weight</a:t>
            </a:r>
            <a:endParaRPr sz="1800"/>
          </a:p>
        </p:txBody>
      </p:sp>
      <p:cxnSp>
        <p:nvCxnSpPr>
          <p:cNvPr id="992" name="Google Shape;992;p65"/>
          <p:cNvCxnSpPr>
            <a:endCxn id="984" idx="6"/>
          </p:cNvCxnSpPr>
          <p:nvPr/>
        </p:nvCxnSpPr>
        <p:spPr>
          <a:xfrm rot="10800000">
            <a:off x="5994138" y="3099425"/>
            <a:ext cx="644700" cy="9201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993" name="Google Shape;993;p65"/>
          <p:cNvSpPr txBox="1"/>
          <p:nvPr/>
        </p:nvSpPr>
        <p:spPr>
          <a:xfrm>
            <a:off x="6496350" y="3962475"/>
            <a:ext cx="202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Wall Normal Force</a:t>
            </a:r>
            <a:endParaRPr sz="1800"/>
          </a:p>
        </p:txBody>
      </p:sp>
      <p:sp>
        <p:nvSpPr>
          <p:cNvPr id="994" name="Google Shape;994;p65"/>
          <p:cNvSpPr/>
          <p:nvPr/>
        </p:nvSpPr>
        <p:spPr>
          <a:xfrm>
            <a:off x="5524500" y="2380425"/>
            <a:ext cx="219300" cy="2088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65"/>
          <p:cNvSpPr txBox="1"/>
          <p:nvPr/>
        </p:nvSpPr>
        <p:spPr>
          <a:xfrm>
            <a:off x="5105550" y="1764825"/>
            <a:ext cx="105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Moment balance</a:t>
            </a:r>
            <a:endParaRPr sz="1800"/>
          </a:p>
        </p:txBody>
      </p:sp>
      <p:sp>
        <p:nvSpPr>
          <p:cNvPr id="996" name="Google Shape;996;p65"/>
          <p:cNvSpPr/>
          <p:nvPr/>
        </p:nvSpPr>
        <p:spPr>
          <a:xfrm>
            <a:off x="6731175" y="2086575"/>
            <a:ext cx="219300" cy="208800"/>
          </a:xfrm>
          <a:prstGeom prst="flowChartOr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65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8" name="Google Shape;998;p65"/>
          <p:cNvSpPr txBox="1"/>
          <p:nvPr>
            <p:ph idx="4294967295" type="body"/>
          </p:nvPr>
        </p:nvSpPr>
        <p:spPr>
          <a:xfrm>
            <a:off x="311700" y="1152475"/>
            <a:ext cx="3746100" cy="9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Unconstrained buckling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Model as transverse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999" name="Google Shape;99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86569"/>
            <a:ext cx="4694784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6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5" name="Google Shape;1005;p66"/>
          <p:cNvSpPr/>
          <p:nvPr/>
        </p:nvSpPr>
        <p:spPr>
          <a:xfrm>
            <a:off x="5038725" y="395288"/>
            <a:ext cx="2486025" cy="4305300"/>
          </a:xfrm>
          <a:prstGeom prst="flowChartMagneticDisk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66"/>
          <p:cNvSpPr/>
          <p:nvPr/>
        </p:nvSpPr>
        <p:spPr>
          <a:xfrm rot="-2132335">
            <a:off x="6008414" y="873907"/>
            <a:ext cx="554522" cy="3487161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07" name="Google Shape;1007;p66"/>
          <p:cNvCxnSpPr/>
          <p:nvPr/>
        </p:nvCxnSpPr>
        <p:spPr>
          <a:xfrm>
            <a:off x="3724275" y="1366838"/>
            <a:ext cx="1333500" cy="9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08" name="Google Shape;1008;p66"/>
          <p:cNvCxnSpPr/>
          <p:nvPr/>
        </p:nvCxnSpPr>
        <p:spPr>
          <a:xfrm rot="10800000">
            <a:off x="5038500" y="1443338"/>
            <a:ext cx="28800" cy="9141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009" name="Google Shape;1009;p66"/>
          <p:cNvSpPr/>
          <p:nvPr/>
        </p:nvSpPr>
        <p:spPr>
          <a:xfrm>
            <a:off x="5057775" y="518550"/>
            <a:ext cx="1333500" cy="519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Tip Mount</a:t>
            </a:r>
            <a:endParaRPr sz="1800"/>
          </a:p>
        </p:txBody>
      </p:sp>
      <p:cxnSp>
        <p:nvCxnSpPr>
          <p:cNvPr id="1010" name="Google Shape;1010;p66"/>
          <p:cNvCxnSpPr/>
          <p:nvPr/>
        </p:nvCxnSpPr>
        <p:spPr>
          <a:xfrm>
            <a:off x="5476875" y="1081088"/>
            <a:ext cx="19200" cy="1390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11" name="Google Shape;1011;p66"/>
          <p:cNvCxnSpPr/>
          <p:nvPr/>
        </p:nvCxnSpPr>
        <p:spPr>
          <a:xfrm flipH="1">
            <a:off x="6229425" y="2514463"/>
            <a:ext cx="3600" cy="1200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012" name="Google Shape;1012;p66"/>
          <p:cNvSpPr/>
          <p:nvPr/>
        </p:nvSpPr>
        <p:spPr>
          <a:xfrm>
            <a:off x="6121575" y="2405663"/>
            <a:ext cx="219300" cy="208800"/>
          </a:xfrm>
          <a:prstGeom prst="flowChartOr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13" name="Google Shape;1013;p66"/>
          <p:cNvCxnSpPr>
            <a:stCxn id="1006" idx="0"/>
          </p:cNvCxnSpPr>
          <p:nvPr/>
        </p:nvCxnSpPr>
        <p:spPr>
          <a:xfrm>
            <a:off x="5272213" y="1198697"/>
            <a:ext cx="1814400" cy="2949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14" name="Google Shape;1014;p66"/>
          <p:cNvCxnSpPr/>
          <p:nvPr/>
        </p:nvCxnSpPr>
        <p:spPr>
          <a:xfrm rot="10800000">
            <a:off x="7524750" y="3871988"/>
            <a:ext cx="1371600" cy="28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15" name="Google Shape;1015;p66"/>
          <p:cNvCxnSpPr/>
          <p:nvPr/>
        </p:nvCxnSpPr>
        <p:spPr>
          <a:xfrm rot="10800000">
            <a:off x="7524375" y="3871913"/>
            <a:ext cx="9900" cy="876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016" name="Google Shape;1016;p66"/>
          <p:cNvSpPr txBox="1"/>
          <p:nvPr/>
        </p:nvSpPr>
        <p:spPr>
          <a:xfrm>
            <a:off x="3667125" y="591037"/>
            <a:ext cx="167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Wall normal force</a:t>
            </a:r>
            <a:endParaRPr sz="1800"/>
          </a:p>
        </p:txBody>
      </p:sp>
      <p:sp>
        <p:nvSpPr>
          <p:cNvPr id="1017" name="Google Shape;1017;p66"/>
          <p:cNvSpPr txBox="1"/>
          <p:nvPr/>
        </p:nvSpPr>
        <p:spPr>
          <a:xfrm>
            <a:off x="7719600" y="3037161"/>
            <a:ext cx="14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Wall normal force</a:t>
            </a:r>
            <a:endParaRPr sz="1800"/>
          </a:p>
        </p:txBody>
      </p:sp>
      <p:sp>
        <p:nvSpPr>
          <p:cNvPr id="1018" name="Google Shape;1018;p66"/>
          <p:cNvSpPr txBox="1"/>
          <p:nvPr/>
        </p:nvSpPr>
        <p:spPr>
          <a:xfrm>
            <a:off x="3714675" y="1715088"/>
            <a:ext cx="15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Wall friction</a:t>
            </a:r>
            <a:endParaRPr sz="1800"/>
          </a:p>
        </p:txBody>
      </p:sp>
      <p:sp>
        <p:nvSpPr>
          <p:cNvPr id="1019" name="Google Shape;1019;p66"/>
          <p:cNvSpPr txBox="1"/>
          <p:nvPr/>
        </p:nvSpPr>
        <p:spPr>
          <a:xfrm>
            <a:off x="7534275" y="4197438"/>
            <a:ext cx="15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Wall friction</a:t>
            </a:r>
            <a:endParaRPr sz="1800"/>
          </a:p>
        </p:txBody>
      </p:sp>
      <p:sp>
        <p:nvSpPr>
          <p:cNvPr id="1020" name="Google Shape;1020;p66"/>
          <p:cNvSpPr txBox="1"/>
          <p:nvPr/>
        </p:nvSpPr>
        <p:spPr>
          <a:xfrm>
            <a:off x="4695825" y="2515438"/>
            <a:ext cx="158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Tip Mount Weight</a:t>
            </a:r>
            <a:endParaRPr sz="1800"/>
          </a:p>
        </p:txBody>
      </p:sp>
      <p:sp>
        <p:nvSpPr>
          <p:cNvPr id="1021" name="Google Shape;1021;p66"/>
          <p:cNvSpPr txBox="1"/>
          <p:nvPr/>
        </p:nvSpPr>
        <p:spPr>
          <a:xfrm>
            <a:off x="5545425" y="3714463"/>
            <a:ext cx="1371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Body Weight</a:t>
            </a:r>
            <a:endParaRPr sz="1800"/>
          </a:p>
        </p:txBody>
      </p:sp>
      <p:sp>
        <p:nvSpPr>
          <p:cNvPr id="1022" name="Google Shape;1022;p66"/>
          <p:cNvSpPr txBox="1"/>
          <p:nvPr/>
        </p:nvSpPr>
        <p:spPr>
          <a:xfrm>
            <a:off x="4152900" y="2398538"/>
            <a:ext cx="158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023" name="Google Shape;1023;p66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Constrained Buckling Model</a:t>
            </a:r>
            <a:endParaRPr sz="2400"/>
          </a:p>
        </p:txBody>
      </p:sp>
      <p:sp>
        <p:nvSpPr>
          <p:cNvPr id="1024" name="Google Shape;1024;p66"/>
          <p:cNvSpPr txBox="1"/>
          <p:nvPr>
            <p:ph idx="4294967295" type="body"/>
          </p:nvPr>
        </p:nvSpPr>
        <p:spPr>
          <a:xfrm>
            <a:off x="311700" y="1152475"/>
            <a:ext cx="3746100" cy="9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Constrained buckling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Axial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025" name="Google Shape;10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3" y="2299662"/>
            <a:ext cx="4212674" cy="1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00" y="3804419"/>
            <a:ext cx="3067924" cy="101131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66"/>
          <p:cNvSpPr txBox="1"/>
          <p:nvPr/>
        </p:nvSpPr>
        <p:spPr>
          <a:xfrm>
            <a:off x="-205287" y="3206488"/>
            <a:ext cx="190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(W. B. Fichter)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67"/>
          <p:cNvSpPr txBox="1"/>
          <p:nvPr>
            <p:ph idx="12" type="sldNum"/>
          </p:nvPr>
        </p:nvSpPr>
        <p:spPr>
          <a:xfrm>
            <a:off x="8453408" y="51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3" name="Google Shape;1033;p67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Unconstrained Buckling Validation</a:t>
            </a:r>
            <a:endParaRPr sz="2400"/>
          </a:p>
        </p:txBody>
      </p:sp>
      <p:pic>
        <p:nvPicPr>
          <p:cNvPr id="1034" name="Google Shape;103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25" y="1209375"/>
            <a:ext cx="4010102" cy="25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075" y="1209375"/>
            <a:ext cx="4082452" cy="25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Vine Robots for Industrial Pipe Inspection</a:t>
            </a:r>
            <a:endParaRPr/>
          </a:p>
        </p:txBody>
      </p:sp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311700" y="6751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We plan to use a soft, continuum robot known as a "vine robot" for industrial pipe inspection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63" y="1619075"/>
            <a:ext cx="4553424" cy="218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859525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1814664" y="3775225"/>
            <a:ext cx="12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Heap et. al.</a:t>
            </a:r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135" name="Google Shape;135;p18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136" name="Google Shape;136;p18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137" name="Google Shape;137;p18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38" name="Google Shape;138;p18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39" name="Google Shape;139;p18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40" name="Google Shape;140;p18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pic>
        <p:nvPicPr>
          <p:cNvPr id="141" name="Google Shape;141;p18" title="IMG_2162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0475" y="1203350"/>
            <a:ext cx="20574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-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Principle of Vine Robots</a:t>
            </a:r>
            <a:endParaRPr/>
          </a:p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311700" y="326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Vine robots work by pressurizing a soft tube that is inverted into itself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603" y="1679125"/>
            <a:ext cx="4370385" cy="24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2687463" y="4484675"/>
            <a:ext cx="169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Hawkes et. al.</a:t>
            </a:r>
            <a:endParaRPr sz="1600"/>
          </a:p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250" y="1309800"/>
            <a:ext cx="2039950" cy="3067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19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153" name="Google Shape;153;p19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154" name="Google Shape;154;p19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57" name="Google Shape;157;p19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58" name="Google Shape;158;p19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159" name="Google Shape;159;p19"/>
          <p:cNvSpPr/>
          <p:nvPr/>
        </p:nvSpPr>
        <p:spPr>
          <a:xfrm>
            <a:off x="3959600" y="1686713"/>
            <a:ext cx="4370400" cy="244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Vine Robot Subsystems</a:t>
            </a:r>
            <a:endParaRPr sz="2400"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324" y="709900"/>
            <a:ext cx="5439351" cy="37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/>
          <p:nvPr/>
        </p:nvSpPr>
        <p:spPr>
          <a:xfrm>
            <a:off x="4007238" y="4498850"/>
            <a:ext cx="11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Coad</a:t>
            </a:r>
            <a:r>
              <a:rPr lang="en"/>
              <a:t> et. al.</a:t>
            </a:r>
            <a:endParaRPr/>
          </a:p>
        </p:txBody>
      </p:sp>
      <p:sp>
        <p:nvSpPr>
          <p:cNvPr id="167" name="Google Shape;167;p20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8" name="Google Shape;168;p20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169" name="Google Shape;169;p20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170" name="Google Shape;170;p20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171" name="Google Shape;171;p20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72" name="Google Shape;172;p20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73" name="Google Shape;173;p20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74" name="Google Shape;174;p20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Vine Robot Advantages for Pipe Inspection</a:t>
            </a:r>
            <a:endParaRPr sz="2400"/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187" y="2336575"/>
            <a:ext cx="4025651" cy="226779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4007238" y="4586425"/>
            <a:ext cx="11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Heap et. al.</a:t>
            </a:r>
            <a:endParaRPr/>
          </a:p>
        </p:txBody>
      </p:sp>
      <p:sp>
        <p:nvSpPr>
          <p:cNvPr id="182" name="Google Shape;182;p21"/>
          <p:cNvSpPr txBox="1"/>
          <p:nvPr/>
        </p:nvSpPr>
        <p:spPr>
          <a:xfrm>
            <a:off x="152400" y="572700"/>
            <a:ext cx="836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Light, compliant body with small minimum diameter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Low-friction locomotion without sliding against the environment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Ability to apply significant force to pull a tether at its tip</a:t>
            </a:r>
            <a:endParaRPr sz="2000"/>
          </a:p>
        </p:txBody>
      </p:sp>
      <p:sp>
        <p:nvSpPr>
          <p:cNvPr id="183" name="Google Shape;183;p21"/>
          <p:cNvSpPr txBox="1"/>
          <p:nvPr/>
        </p:nvSpPr>
        <p:spPr>
          <a:xfrm>
            <a:off x="152400" y="1228375"/>
            <a:ext cx="8991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This l</a:t>
            </a:r>
            <a:r>
              <a:rPr lang="en" sz="2000">
                <a:solidFill>
                  <a:schemeClr val="dk1"/>
                </a:solidFill>
              </a:rPr>
              <a:t>eads to </a:t>
            </a:r>
            <a:r>
              <a:rPr lang="en" sz="2000">
                <a:solidFill>
                  <a:schemeClr val="dk1"/>
                </a:solidFill>
              </a:rPr>
              <a:t>successful</a:t>
            </a:r>
            <a:r>
              <a:rPr lang="en" sz="2000">
                <a:solidFill>
                  <a:schemeClr val="dk1"/>
                </a:solidFill>
              </a:rPr>
              <a:t> growth through turns, vertical sections, and sections with changing diameters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4" name="Google Shape;184;p21"/>
          <p:cNvSpPr txBox="1"/>
          <p:nvPr>
            <p:ph idx="12" type="sldNum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5" name="Google Shape;185;p21"/>
          <p:cNvGrpSpPr/>
          <p:nvPr/>
        </p:nvGrpSpPr>
        <p:grpSpPr>
          <a:xfrm>
            <a:off x="-100" y="4915774"/>
            <a:ext cx="9143974" cy="228083"/>
            <a:chOff x="-95" y="4915425"/>
            <a:chExt cx="7480345" cy="228083"/>
          </a:xfrm>
        </p:grpSpPr>
        <p:grpSp>
          <p:nvGrpSpPr>
            <p:cNvPr id="186" name="Google Shape;186;p21"/>
            <p:cNvGrpSpPr/>
            <p:nvPr/>
          </p:nvGrpSpPr>
          <p:grpSpPr>
            <a:xfrm>
              <a:off x="-95" y="4915425"/>
              <a:ext cx="5917652" cy="228083"/>
              <a:chOff x="4499650" y="152146"/>
              <a:chExt cx="3434903" cy="338704"/>
            </a:xfrm>
          </p:grpSpPr>
          <p:sp>
            <p:nvSpPr>
              <p:cNvPr id="187" name="Google Shape;187;p21"/>
              <p:cNvSpPr/>
              <p:nvPr/>
            </p:nvSpPr>
            <p:spPr>
              <a:xfrm>
                <a:off x="4499650" y="152150"/>
                <a:ext cx="849000" cy="338700"/>
              </a:xfrm>
              <a:prstGeom prst="rect">
                <a:avLst/>
              </a:prstGeom>
              <a:solidFill>
                <a:srgbClr val="D9EAD3"/>
              </a:solidFill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Introduction</a:t>
                </a:r>
                <a:endParaRPr sz="1000"/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>
                <a:off x="53486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Modeling</a:t>
                </a:r>
                <a:endParaRPr sz="1000"/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>
                <a:off x="6194250" y="152150"/>
                <a:ext cx="8490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Prototype 1</a:t>
                </a:r>
                <a:endParaRPr sz="1000"/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>
                <a:off x="7043253" y="152146"/>
                <a:ext cx="891300" cy="338700"/>
              </a:xfrm>
              <a:prstGeom prst="rect">
                <a:avLst/>
              </a:prstGeom>
              <a:noFill/>
              <a:ln cap="flat" cmpd="sng" w="1905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Testing Results</a:t>
                </a:r>
                <a:endParaRPr sz="1000"/>
              </a:p>
            </p:txBody>
          </p:sp>
        </p:grpSp>
        <p:sp>
          <p:nvSpPr>
            <p:cNvPr id="191" name="Google Shape;191;p21"/>
            <p:cNvSpPr/>
            <p:nvPr/>
          </p:nvSpPr>
          <p:spPr>
            <a:xfrm>
              <a:off x="5917550" y="4915475"/>
              <a:ext cx="1562700" cy="228000"/>
            </a:xfrm>
            <a:prstGeom prst="rect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Conclusion</a:t>
              </a:r>
              <a:endParaRPr sz="1000"/>
            </a:p>
          </p:txBody>
        </p:sp>
      </p:grpSp>
      <p:sp>
        <p:nvSpPr>
          <p:cNvPr id="192" name="Google Shape;192;p21"/>
          <p:cNvSpPr/>
          <p:nvPr/>
        </p:nvSpPr>
        <p:spPr>
          <a:xfrm>
            <a:off x="2496488" y="2287175"/>
            <a:ext cx="4150800" cy="26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